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trictFirstAndLastChars="0" saveSubsetFonts="1">
  <p:sldMasterIdLst>
    <p:sldMasterId id="2147483660" r:id="rId1"/>
  </p:sldMasterIdLst>
  <p:notesMasterIdLst>
    <p:notesMasterId r:id="rId22"/>
  </p:notesMasterIdLst>
  <p:handoutMasterIdLst>
    <p:handoutMasterId r:id="rId23"/>
  </p:handoutMasterIdLst>
  <p:sldIdLst>
    <p:sldId id="298" r:id="rId2"/>
    <p:sldId id="352" r:id="rId3"/>
    <p:sldId id="395" r:id="rId4"/>
    <p:sldId id="374" r:id="rId5"/>
    <p:sldId id="353" r:id="rId6"/>
    <p:sldId id="388" r:id="rId7"/>
    <p:sldId id="392" r:id="rId8"/>
    <p:sldId id="387" r:id="rId9"/>
    <p:sldId id="371" r:id="rId10"/>
    <p:sldId id="389" r:id="rId11"/>
    <p:sldId id="383" r:id="rId12"/>
    <p:sldId id="385" r:id="rId13"/>
    <p:sldId id="386" r:id="rId14"/>
    <p:sldId id="384" r:id="rId15"/>
    <p:sldId id="390" r:id="rId16"/>
    <p:sldId id="393" r:id="rId17"/>
    <p:sldId id="391" r:id="rId18"/>
    <p:sldId id="394" r:id="rId19"/>
    <p:sldId id="379" r:id="rId20"/>
    <p:sldId id="375" r:id="rId21"/>
  </p:sldIdLst>
  <p:sldSz cx="9906000" cy="6858000" type="A4"/>
  <p:notesSz cx="6851650" cy="9747250"/>
  <p:defaultTextStyle>
    <a:defPPr>
      <a:defRPr lang="he-IL"/>
    </a:defPPr>
    <a:lvl1pPr algn="l" rtl="0" eaLnBrk="0" fontAlgn="base" hangingPunct="0">
      <a:spcBef>
        <a:spcPct val="0"/>
      </a:spcBef>
      <a:spcAft>
        <a:spcPct val="0"/>
      </a:spcAft>
      <a:defRPr sz="2500" b="1" kern="1200">
        <a:solidFill>
          <a:schemeClr val="tx1"/>
        </a:solidFill>
        <a:latin typeface="Times New Roman" pitchFamily="18" charset="0"/>
        <a:ea typeface="+mn-ea"/>
        <a:cs typeface="David" pitchFamily="2" charset="-79"/>
      </a:defRPr>
    </a:lvl1pPr>
    <a:lvl2pPr marL="457200" algn="l" rtl="0" eaLnBrk="0" fontAlgn="base" hangingPunct="0">
      <a:spcBef>
        <a:spcPct val="0"/>
      </a:spcBef>
      <a:spcAft>
        <a:spcPct val="0"/>
      </a:spcAft>
      <a:defRPr sz="2500" b="1" kern="1200">
        <a:solidFill>
          <a:schemeClr val="tx1"/>
        </a:solidFill>
        <a:latin typeface="Times New Roman" pitchFamily="18" charset="0"/>
        <a:ea typeface="+mn-ea"/>
        <a:cs typeface="David" pitchFamily="2" charset="-79"/>
      </a:defRPr>
    </a:lvl2pPr>
    <a:lvl3pPr marL="914400" algn="l" rtl="0" eaLnBrk="0" fontAlgn="base" hangingPunct="0">
      <a:spcBef>
        <a:spcPct val="0"/>
      </a:spcBef>
      <a:spcAft>
        <a:spcPct val="0"/>
      </a:spcAft>
      <a:defRPr sz="2500" b="1" kern="1200">
        <a:solidFill>
          <a:schemeClr val="tx1"/>
        </a:solidFill>
        <a:latin typeface="Times New Roman" pitchFamily="18" charset="0"/>
        <a:ea typeface="+mn-ea"/>
        <a:cs typeface="David" pitchFamily="2" charset="-79"/>
      </a:defRPr>
    </a:lvl3pPr>
    <a:lvl4pPr marL="1371600" algn="l" rtl="0" eaLnBrk="0" fontAlgn="base" hangingPunct="0">
      <a:spcBef>
        <a:spcPct val="0"/>
      </a:spcBef>
      <a:spcAft>
        <a:spcPct val="0"/>
      </a:spcAft>
      <a:defRPr sz="2500" b="1" kern="1200">
        <a:solidFill>
          <a:schemeClr val="tx1"/>
        </a:solidFill>
        <a:latin typeface="Times New Roman" pitchFamily="18" charset="0"/>
        <a:ea typeface="+mn-ea"/>
        <a:cs typeface="David" pitchFamily="2" charset="-79"/>
      </a:defRPr>
    </a:lvl4pPr>
    <a:lvl5pPr marL="1828800" algn="l" rtl="0" eaLnBrk="0" fontAlgn="base" hangingPunct="0">
      <a:spcBef>
        <a:spcPct val="0"/>
      </a:spcBef>
      <a:spcAft>
        <a:spcPct val="0"/>
      </a:spcAft>
      <a:defRPr sz="2500" b="1" kern="1200">
        <a:solidFill>
          <a:schemeClr val="tx1"/>
        </a:solidFill>
        <a:latin typeface="Times New Roman" pitchFamily="18" charset="0"/>
        <a:ea typeface="+mn-ea"/>
        <a:cs typeface="David" pitchFamily="2" charset="-79"/>
      </a:defRPr>
    </a:lvl5pPr>
    <a:lvl6pPr marL="2286000" algn="r" defTabSz="914400" rtl="1" eaLnBrk="1" latinLnBrk="0" hangingPunct="1">
      <a:defRPr sz="2500" b="1" kern="1200">
        <a:solidFill>
          <a:schemeClr val="tx1"/>
        </a:solidFill>
        <a:latin typeface="Times New Roman" pitchFamily="18" charset="0"/>
        <a:ea typeface="+mn-ea"/>
        <a:cs typeface="David" pitchFamily="2" charset="-79"/>
      </a:defRPr>
    </a:lvl6pPr>
    <a:lvl7pPr marL="2743200" algn="r" defTabSz="914400" rtl="1" eaLnBrk="1" latinLnBrk="0" hangingPunct="1">
      <a:defRPr sz="2500" b="1" kern="1200">
        <a:solidFill>
          <a:schemeClr val="tx1"/>
        </a:solidFill>
        <a:latin typeface="Times New Roman" pitchFamily="18" charset="0"/>
        <a:ea typeface="+mn-ea"/>
        <a:cs typeface="David" pitchFamily="2" charset="-79"/>
      </a:defRPr>
    </a:lvl7pPr>
    <a:lvl8pPr marL="3200400" algn="r" defTabSz="914400" rtl="1" eaLnBrk="1" latinLnBrk="0" hangingPunct="1">
      <a:defRPr sz="2500" b="1" kern="1200">
        <a:solidFill>
          <a:schemeClr val="tx1"/>
        </a:solidFill>
        <a:latin typeface="Times New Roman" pitchFamily="18" charset="0"/>
        <a:ea typeface="+mn-ea"/>
        <a:cs typeface="David" pitchFamily="2" charset="-79"/>
      </a:defRPr>
    </a:lvl8pPr>
    <a:lvl9pPr marL="3657600" algn="r" defTabSz="914400" rtl="1" eaLnBrk="1" latinLnBrk="0" hangingPunct="1">
      <a:defRPr sz="2500" b="1" kern="1200">
        <a:solidFill>
          <a:schemeClr val="tx1"/>
        </a:solidFill>
        <a:latin typeface="Times New Roman" pitchFamily="18" charset="0"/>
        <a:ea typeface="+mn-ea"/>
        <a:cs typeface="David" pitchFamily="2" charset="-79"/>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BFDFFF"/>
    <a:srgbClr val="FFFFCC"/>
    <a:srgbClr val="CCFFCC"/>
    <a:srgbClr val="FFFF99"/>
    <a:srgbClr val="00F4B4"/>
    <a:srgbClr val="00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05" autoAdjust="0"/>
    <p:restoredTop sz="98442" autoAdjust="0"/>
  </p:normalViewPr>
  <p:slideViewPr>
    <p:cSldViewPr snapToGrid="0">
      <p:cViewPr>
        <p:scale>
          <a:sx n="60" d="100"/>
          <a:sy n="60" d="100"/>
        </p:scale>
        <p:origin x="-2508" y="-1194"/>
      </p:cViewPr>
      <p:guideLst>
        <p:guide orient="horz" pos="2640"/>
        <p:guide pos="59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35" d="100"/>
          <a:sy n="35" d="100"/>
        </p:scale>
        <p:origin x="-1596" y="-96"/>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3410" name="Rectangle 2"/>
          <p:cNvSpPr>
            <a:spLocks noGrp="1" noChangeArrowheads="1"/>
          </p:cNvSpPr>
          <p:nvPr>
            <p:ph type="hdr" sz="quarter"/>
          </p:nvPr>
        </p:nvSpPr>
        <p:spPr bwMode="auto">
          <a:xfrm>
            <a:off x="387985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73411" name="Rectangle 3"/>
          <p:cNvSpPr>
            <a:spLocks noGrp="1" noChangeArrowheads="1"/>
          </p:cNvSpPr>
          <p:nvPr>
            <p:ph type="dt" sz="quarter" idx="1"/>
          </p:nvPr>
        </p:nvSpPr>
        <p:spPr bwMode="auto">
          <a:xfrm>
            <a:off x="-635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3412" name="Rectangle 4"/>
          <p:cNvSpPr>
            <a:spLocks noGrp="1" noChangeArrowheads="1"/>
          </p:cNvSpPr>
          <p:nvPr>
            <p:ph type="ftr" sz="quarter" idx="2"/>
          </p:nvPr>
        </p:nvSpPr>
        <p:spPr bwMode="auto">
          <a:xfrm>
            <a:off x="387985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endParaRPr lang="en-US"/>
          </a:p>
        </p:txBody>
      </p:sp>
      <p:sp>
        <p:nvSpPr>
          <p:cNvPr id="273413" name="Rectangle 5"/>
          <p:cNvSpPr>
            <a:spLocks noGrp="1" noChangeArrowheads="1"/>
          </p:cNvSpPr>
          <p:nvPr>
            <p:ph type="sldNum" sz="quarter" idx="3"/>
          </p:nvPr>
        </p:nvSpPr>
        <p:spPr bwMode="auto">
          <a:xfrm>
            <a:off x="-635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8E1C8603-AF86-4897-9409-C73BBA8B7B57}" type="slidenum">
              <a:rPr lang="he-IL"/>
              <a:pPr>
                <a:defRPr/>
              </a:pPr>
              <a:t>‹#›</a:t>
            </a:fld>
            <a:endParaRPr lang="en-US"/>
          </a:p>
        </p:txBody>
      </p:sp>
    </p:spTree>
    <p:extLst>
      <p:ext uri="{BB962C8B-B14F-4D97-AF65-F5344CB8AC3E}">
        <p14:creationId xmlns:p14="http://schemas.microsoft.com/office/powerpoint/2010/main" val="35750569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a:lvl1pPr>
          </a:lstStyle>
          <a:p>
            <a:pPr>
              <a:defRPr/>
            </a:pPr>
            <a:endParaRPr lang="en-US"/>
          </a:p>
        </p:txBody>
      </p:sp>
      <p:sp>
        <p:nvSpPr>
          <p:cNvPr id="522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787400" y="762000"/>
            <a:ext cx="5283200" cy="36576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p>
        </p:txBody>
      </p:sp>
      <p:sp>
        <p:nvSpPr>
          <p:cNvPr id="52230" name="Rectangle 6"/>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lvl1pPr>
          </a:lstStyle>
          <a:p>
            <a:pPr>
              <a:defRPr/>
            </a:pPr>
            <a:endParaRPr lang="en-US"/>
          </a:p>
        </p:txBody>
      </p:sp>
      <p:sp>
        <p:nvSpPr>
          <p:cNvPr id="52231" name="Rectangle 7"/>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lvl1pPr>
          </a:lstStyle>
          <a:p>
            <a:pPr>
              <a:defRPr/>
            </a:pPr>
            <a:fld id="{E3E4D6B7-ED04-42DB-A10F-2872D9627495}" type="slidenum">
              <a:rPr lang="he-IL"/>
              <a:pPr>
                <a:defRPr/>
              </a:pPr>
              <a:t>‹#›</a:t>
            </a:fld>
            <a:endParaRPr lang="en-US"/>
          </a:p>
        </p:txBody>
      </p:sp>
    </p:spTree>
    <p:extLst>
      <p:ext uri="{BB962C8B-B14F-4D97-AF65-F5344CB8AC3E}">
        <p14:creationId xmlns:p14="http://schemas.microsoft.com/office/powerpoint/2010/main" val="2871138725"/>
      </p:ext>
    </p:extLst>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מציין מיקום של תמונת שקופית 1"/>
          <p:cNvSpPr>
            <a:spLocks noGrp="1" noRot="1" noChangeAspect="1" noTextEdit="1"/>
          </p:cNvSpPr>
          <p:nvPr>
            <p:ph type="sldImg"/>
          </p:nvPr>
        </p:nvSpPr>
        <p:spPr>
          <a:ln/>
        </p:spPr>
      </p:sp>
      <p:sp>
        <p:nvSpPr>
          <p:cNvPr id="36867" name="מציין מיקום של הערות 2"/>
          <p:cNvSpPr>
            <a:spLocks noGrp="1"/>
          </p:cNvSpPr>
          <p:nvPr>
            <p:ph type="body" idx="1"/>
          </p:nvPr>
        </p:nvSpPr>
        <p:spPr>
          <a:noFill/>
          <a:ln/>
        </p:spPr>
        <p:txBody>
          <a:bodyPr/>
          <a:lstStyle/>
          <a:p>
            <a:endParaRPr lang="he-IL" dirty="0" smtClean="0"/>
          </a:p>
        </p:txBody>
      </p:sp>
      <p:sp>
        <p:nvSpPr>
          <p:cNvPr id="36868" name="מציין מיקום של מספר שקופית 3"/>
          <p:cNvSpPr>
            <a:spLocks noGrp="1"/>
          </p:cNvSpPr>
          <p:nvPr>
            <p:ph type="sldNum" sz="quarter" idx="5"/>
          </p:nvPr>
        </p:nvSpPr>
        <p:spPr>
          <a:noFill/>
        </p:spPr>
        <p:txBody>
          <a:bodyPr/>
          <a:lstStyle/>
          <a:p>
            <a:fld id="{8E3D9DB3-7FC7-4A31-97A9-08B0A16FAAF8}" type="slidenum">
              <a:rPr lang="he-IL"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a:defRPr/>
            </a:pPr>
            <a:fld id="{E3E4D6B7-ED04-42DB-A10F-2872D9627495}" type="slidenum">
              <a:rPr lang="he-IL" smtClean="0"/>
              <a:pPr>
                <a:defRPr/>
              </a:pPr>
              <a:t>8</a:t>
            </a:fld>
            <a:endParaRPr lang="en-US" dirty="0"/>
          </a:p>
        </p:txBody>
      </p:sp>
    </p:spTree>
    <p:extLst>
      <p:ext uri="{BB962C8B-B14F-4D97-AF65-F5344CB8AC3E}">
        <p14:creationId xmlns:p14="http://schemas.microsoft.com/office/powerpoint/2010/main" val="1656408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4" name="מחבר ישר 3"/>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כותרת 28"/>
          <p:cNvSpPr>
            <a:spLocks noGrp="1"/>
          </p:cNvSpPr>
          <p:nvPr>
            <p:ph type="ctrTitle"/>
          </p:nvPr>
        </p:nvSpPr>
        <p:spPr>
          <a:xfrm>
            <a:off x="412750" y="4853412"/>
            <a:ext cx="9163050" cy="1222375"/>
          </a:xfrm>
        </p:spPr>
        <p:txBody>
          <a:bodyPr anchor="t"/>
          <a:lstStyle/>
          <a:p>
            <a:r>
              <a:rPr lang="he-IL" smtClean="0"/>
              <a:t>לחץ כדי לערוך סגנון כותרת של תבנית בסיס</a:t>
            </a:r>
            <a:endParaRPr lang="en-US"/>
          </a:p>
        </p:txBody>
      </p:sp>
      <p:sp>
        <p:nvSpPr>
          <p:cNvPr id="9" name="כותרת משנה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e-IL" smtClean="0"/>
              <a:t>לחץ כדי לערוך סגנון כותרת משנה של תבנית בסיס</a:t>
            </a:r>
            <a:endParaRPr lang="en-US"/>
          </a:p>
        </p:txBody>
      </p:sp>
      <p:sp>
        <p:nvSpPr>
          <p:cNvPr id="5" name="מציין מיקום של תאריך 15"/>
          <p:cNvSpPr>
            <a:spLocks noGrp="1"/>
          </p:cNvSpPr>
          <p:nvPr>
            <p:ph type="dt" sz="half" idx="10"/>
          </p:nvPr>
        </p:nvSpPr>
        <p:spPr/>
        <p:txBody>
          <a:bodyPr/>
          <a:lstStyle>
            <a:lvl1pPr>
              <a:defRPr/>
            </a:lvl1pPr>
          </a:lstStyle>
          <a:p>
            <a:pPr>
              <a:defRPr/>
            </a:pPr>
            <a:fld id="{BC51AAC4-AD00-43D0-9604-B596ECA7F295}" type="datetime1">
              <a:rPr lang="en-US" smtClean="0"/>
              <a:pPr>
                <a:defRPr/>
              </a:pPr>
              <a:t>11/18/2012</a:t>
            </a:fld>
            <a:endParaRPr lang="en-US"/>
          </a:p>
        </p:txBody>
      </p:sp>
      <p:sp>
        <p:nvSpPr>
          <p:cNvPr id="6" name="מציין מיקום של כותרת תחתונה 1"/>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7" name="מציין מיקום של מספר שקופית 14"/>
          <p:cNvSpPr>
            <a:spLocks noGrp="1"/>
          </p:cNvSpPr>
          <p:nvPr>
            <p:ph type="sldNum" sz="quarter" idx="12"/>
          </p:nvPr>
        </p:nvSpPr>
        <p:spPr>
          <a:xfrm>
            <a:off x="8915400" y="6473825"/>
            <a:ext cx="822325" cy="247650"/>
          </a:xfrm>
        </p:spPr>
        <p:txBody>
          <a:bodyPr/>
          <a:lstStyle>
            <a:lvl1pPr>
              <a:defRPr smtClean="0"/>
            </a:lvl1pPr>
          </a:lstStyle>
          <a:p>
            <a:pPr>
              <a:defRPr/>
            </a:pPr>
            <a:fld id="{C0CE8D46-1EA7-43DE-90F0-EDB47DB7097E}"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0"/>
          <p:cNvSpPr>
            <a:spLocks noGrp="1"/>
          </p:cNvSpPr>
          <p:nvPr>
            <p:ph type="dt" sz="half" idx="10"/>
          </p:nvPr>
        </p:nvSpPr>
        <p:spPr/>
        <p:txBody>
          <a:bodyPr/>
          <a:lstStyle>
            <a:lvl1pPr>
              <a:defRPr/>
            </a:lvl1pPr>
          </a:lstStyle>
          <a:p>
            <a:pPr>
              <a:defRPr/>
            </a:pPr>
            <a:fld id="{4B0A2C10-7209-4D80-8A0A-D07D9CDE6027}" type="datetime1">
              <a:rPr lang="en-US" smtClean="0"/>
              <a:pPr>
                <a:defRPr/>
              </a:pPr>
              <a:t>11/18/2012</a:t>
            </a:fld>
            <a:endParaRPr lang="en-US" dirty="0"/>
          </a:p>
        </p:txBody>
      </p:sp>
      <p:sp>
        <p:nvSpPr>
          <p:cNvPr id="5" name="מציין מיקום של כותרת תחתונה 27"/>
          <p:cNvSpPr>
            <a:spLocks noGrp="1"/>
          </p:cNvSpPr>
          <p:nvPr>
            <p:ph type="ftr" sz="quarter" idx="11"/>
          </p:nvPr>
        </p:nvSpPr>
        <p:spPr/>
        <p:txBody>
          <a:bodyPr/>
          <a:lstStyle>
            <a:lvl1pPr>
              <a:defRPr/>
            </a:lvl1pPr>
          </a:lstStyle>
          <a:p>
            <a:pPr>
              <a:defRPr/>
            </a:pPr>
            <a:r>
              <a:rPr lang="he-IL" smtClean="0"/>
              <a:t>אסיפה כללית עמותת נאות עידן-  6.11.12</a:t>
            </a:r>
            <a:endParaRPr lang="en-US"/>
          </a:p>
        </p:txBody>
      </p:sp>
      <p:sp>
        <p:nvSpPr>
          <p:cNvPr id="6" name="מציין מיקום של מספר שקופית 4"/>
          <p:cNvSpPr>
            <a:spLocks noGrp="1"/>
          </p:cNvSpPr>
          <p:nvPr>
            <p:ph type="sldNum" sz="quarter" idx="12"/>
          </p:nvPr>
        </p:nvSpPr>
        <p:spPr/>
        <p:txBody>
          <a:bodyPr/>
          <a:lstStyle>
            <a:lvl1pPr>
              <a:defRPr/>
            </a:lvl1pPr>
          </a:lstStyle>
          <a:p>
            <a:pPr>
              <a:defRPr/>
            </a:pPr>
            <a:fld id="{A470BF36-7771-47CE-875A-3F75F3900E12}"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7429500" y="549277"/>
            <a:ext cx="19812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95300" y="549277"/>
            <a:ext cx="67691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lvl1pPr>
              <a:defRPr/>
            </a:lvl1pPr>
          </a:lstStyle>
          <a:p>
            <a:pPr>
              <a:defRPr/>
            </a:pPr>
            <a:fld id="{5CFFCDFD-771D-4D66-AF66-38C3D5D8B7A9}" type="datetime1">
              <a:rPr lang="en-US" smtClean="0"/>
              <a:pPr>
                <a:defRPr/>
              </a:pPr>
              <a:t>11/18/2012</a:t>
            </a:fld>
            <a:endParaRPr lang="en-US"/>
          </a:p>
        </p:txBody>
      </p:sp>
      <p:sp>
        <p:nvSpPr>
          <p:cNvPr id="5" name="מציין מיקום של כותרת תחתונה 4"/>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6" name="מציין מיקום של מספר שקופית 5"/>
          <p:cNvSpPr>
            <a:spLocks noGrp="1"/>
          </p:cNvSpPr>
          <p:nvPr>
            <p:ph type="sldNum" sz="quarter" idx="12"/>
          </p:nvPr>
        </p:nvSpPr>
        <p:spPr/>
        <p:txBody>
          <a:bodyPr/>
          <a:lstStyle>
            <a:lvl1pPr>
              <a:defRPr smtClean="0"/>
            </a:lvl1pPr>
          </a:lstStyle>
          <a:p>
            <a:pPr>
              <a:defRPr/>
            </a:pPr>
            <a:fld id="{93C101FF-A1BF-4EA6-AC53-C917A83DEC67}"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2" name="כותרת 21"/>
          <p:cNvSpPr>
            <a:spLocks noGrp="1"/>
          </p:cNvSpPr>
          <p:nvPr>
            <p:ph type="title"/>
          </p:nvPr>
        </p:nvSpPr>
        <p:spPr/>
        <p:txBody>
          <a:bodyPr/>
          <a:lstStyle/>
          <a:p>
            <a:r>
              <a:rPr lang="he-IL" smtClean="0"/>
              <a:t>לחץ כדי לערוך סגנון כותרת של תבנית בסיס</a:t>
            </a:r>
            <a:endParaRPr lang="en-US"/>
          </a:p>
        </p:txBody>
      </p:sp>
      <p:sp>
        <p:nvSpPr>
          <p:cNvPr id="27" name="מציין מיקום תוכן 26"/>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24"/>
          <p:cNvSpPr>
            <a:spLocks noGrp="1"/>
          </p:cNvSpPr>
          <p:nvPr>
            <p:ph type="dt" sz="half" idx="10"/>
          </p:nvPr>
        </p:nvSpPr>
        <p:spPr/>
        <p:txBody>
          <a:bodyPr/>
          <a:lstStyle>
            <a:lvl1pPr>
              <a:defRPr/>
            </a:lvl1pPr>
          </a:lstStyle>
          <a:p>
            <a:pPr>
              <a:defRPr/>
            </a:pPr>
            <a:fld id="{D61AE87B-F9AE-495A-AC8E-243F550A0688}" type="datetime1">
              <a:rPr lang="en-US" smtClean="0"/>
              <a:pPr>
                <a:defRPr/>
              </a:pPr>
              <a:t>11/18/2012</a:t>
            </a:fld>
            <a:endParaRPr lang="en-US"/>
          </a:p>
        </p:txBody>
      </p:sp>
      <p:sp>
        <p:nvSpPr>
          <p:cNvPr id="5" name="מציין מיקום של כותרת תחתונה 18"/>
          <p:cNvSpPr>
            <a:spLocks noGrp="1"/>
          </p:cNvSpPr>
          <p:nvPr>
            <p:ph type="ftr" sz="quarter" idx="11"/>
          </p:nvPr>
        </p:nvSpPr>
        <p:spPr>
          <a:xfrm>
            <a:off x="3879850" y="76200"/>
            <a:ext cx="3136900" cy="288925"/>
          </a:xfrm>
        </p:spPr>
        <p:txBody>
          <a:bodyPr/>
          <a:lstStyle>
            <a:lvl1pPr>
              <a:defRPr smtClean="0"/>
            </a:lvl1pPr>
          </a:lstStyle>
          <a:p>
            <a:pPr>
              <a:defRPr/>
            </a:pPr>
            <a:r>
              <a:rPr lang="he-IL" smtClean="0"/>
              <a:t>אסיפה כללית עמותת נאות עידן-  6.11.12</a:t>
            </a:r>
            <a:endParaRPr lang="en-US"/>
          </a:p>
        </p:txBody>
      </p:sp>
      <p:sp>
        <p:nvSpPr>
          <p:cNvPr id="6" name="מציין מיקום של מספר שקופית 15"/>
          <p:cNvSpPr>
            <a:spLocks noGrp="1"/>
          </p:cNvSpPr>
          <p:nvPr>
            <p:ph type="sldNum" sz="quarter" idx="12"/>
          </p:nvPr>
        </p:nvSpPr>
        <p:spPr>
          <a:xfrm>
            <a:off x="8915400" y="6473825"/>
            <a:ext cx="822325" cy="247650"/>
          </a:xfrm>
        </p:spPr>
        <p:txBody>
          <a:bodyPr/>
          <a:lstStyle>
            <a:lvl1pPr>
              <a:defRPr smtClean="0"/>
            </a:lvl1pPr>
          </a:lstStyle>
          <a:p>
            <a:pPr>
              <a:defRPr/>
            </a:pPr>
            <a:fld id="{FB51A932-0991-46FA-9D8D-ED65E6CE1A36}"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4" name="מחבר ישר 3"/>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מציין מיקום טקסט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e-IL" smtClean="0"/>
              <a:t>לחץ כדי לערוך סגנונות טקסט של תבנית בסיס</a:t>
            </a:r>
          </a:p>
        </p:txBody>
      </p:sp>
      <p:sp>
        <p:nvSpPr>
          <p:cNvPr id="8" name="כותרת 7"/>
          <p:cNvSpPr>
            <a:spLocks noGrp="1"/>
          </p:cNvSpPr>
          <p:nvPr>
            <p:ph type="title"/>
          </p:nvPr>
        </p:nvSpPr>
        <p:spPr>
          <a:xfrm>
            <a:off x="195515" y="2947086"/>
            <a:ext cx="9410700" cy="1184825"/>
          </a:xfrm>
        </p:spPr>
        <p:txBody>
          <a:bodyPr rtlCol="0" anchor="t"/>
          <a:lstStyle>
            <a:lvl1pPr algn="r">
              <a:defRPr/>
            </a:lvl1pPr>
          </a:lstStyle>
          <a:p>
            <a:r>
              <a:rPr lang="he-IL" smtClean="0"/>
              <a:t>לחץ כדי לערוך סגנון כותרת של תבנית בסיס</a:t>
            </a:r>
            <a:endParaRPr lang="en-US"/>
          </a:p>
        </p:txBody>
      </p:sp>
      <p:sp>
        <p:nvSpPr>
          <p:cNvPr id="5" name="מציין מיקום של תאריך 18"/>
          <p:cNvSpPr>
            <a:spLocks noGrp="1"/>
          </p:cNvSpPr>
          <p:nvPr>
            <p:ph type="dt" sz="half" idx="10"/>
          </p:nvPr>
        </p:nvSpPr>
        <p:spPr/>
        <p:txBody>
          <a:bodyPr/>
          <a:lstStyle>
            <a:lvl1pPr>
              <a:defRPr/>
            </a:lvl1pPr>
          </a:lstStyle>
          <a:p>
            <a:pPr>
              <a:defRPr/>
            </a:pPr>
            <a:fld id="{2E981986-7C74-4D07-AC81-84046D0C8D8D}" type="datetime1">
              <a:rPr lang="en-US" smtClean="0"/>
              <a:pPr>
                <a:defRPr/>
              </a:pPr>
              <a:t>11/18/2012</a:t>
            </a:fld>
            <a:endParaRPr lang="en-US"/>
          </a:p>
        </p:txBody>
      </p:sp>
      <p:sp>
        <p:nvSpPr>
          <p:cNvPr id="7" name="מציין מיקום של כותרת תחתונה 10"/>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9" name="מציין מיקום של מספר שקופית 15"/>
          <p:cNvSpPr>
            <a:spLocks noGrp="1"/>
          </p:cNvSpPr>
          <p:nvPr>
            <p:ph type="sldNum" sz="quarter" idx="12"/>
          </p:nvPr>
        </p:nvSpPr>
        <p:spPr/>
        <p:txBody>
          <a:bodyPr/>
          <a:lstStyle>
            <a:lvl1pPr>
              <a:defRPr smtClean="0"/>
            </a:lvl1pPr>
          </a:lstStyle>
          <a:p>
            <a:pPr>
              <a:defRPr/>
            </a:pPr>
            <a:fld id="{732D6200-42DC-481F-A639-7CB345B383AB}"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0" name="כותרת 19"/>
          <p:cNvSpPr>
            <a:spLocks noGrp="1"/>
          </p:cNvSpPr>
          <p:nvPr>
            <p:ph type="title"/>
          </p:nvPr>
        </p:nvSpPr>
        <p:spPr>
          <a:xfrm>
            <a:off x="326898" y="457200"/>
            <a:ext cx="9410700" cy="841248"/>
          </a:xfrm>
        </p:spPr>
        <p:txBody>
          <a:bodyPr/>
          <a:lstStyle/>
          <a:p>
            <a:r>
              <a:rPr lang="he-IL" smtClean="0"/>
              <a:t>לחץ כדי לערוך סגנון כותרת של תבנית בסיס</a:t>
            </a:r>
            <a:endParaRPr lang="en-US"/>
          </a:p>
        </p:txBody>
      </p:sp>
      <p:sp>
        <p:nvSpPr>
          <p:cNvPr id="14" name="מציין מיקום תוכן 13"/>
          <p:cNvSpPr>
            <a:spLocks noGrp="1"/>
          </p:cNvSpPr>
          <p:nvPr>
            <p:ph sz="half" idx="1"/>
          </p:nvPr>
        </p:nvSpPr>
        <p:spPr>
          <a:xfrm>
            <a:off x="330200" y="1600200"/>
            <a:ext cx="4540250" cy="4724400"/>
          </a:xfrm>
        </p:spPr>
        <p:txBody>
          <a:bodyPr/>
          <a:lstStyle>
            <a:lvl1pPr>
              <a:defRPr sz="2800"/>
            </a:lvl1pPr>
            <a:lvl2pPr>
              <a:defRPr sz="2400"/>
            </a:lvl2pPr>
            <a:lvl3pPr>
              <a:defRPr sz="2000"/>
            </a:lvl3pPr>
            <a:lvl4pPr>
              <a:defRPr sz="1800"/>
            </a:lvl4pPr>
            <a:lvl5pPr>
              <a:defRPr sz="1800"/>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3" name="מציין מיקום תוכן 12"/>
          <p:cNvSpPr>
            <a:spLocks noGrp="1"/>
          </p:cNvSpPr>
          <p:nvPr>
            <p:ph sz="half" idx="2"/>
          </p:nvPr>
        </p:nvSpPr>
        <p:spPr>
          <a:xfrm>
            <a:off x="5035550" y="1600200"/>
            <a:ext cx="4705350" cy="4724400"/>
          </a:xfrm>
        </p:spPr>
        <p:txBody>
          <a:bodyPr/>
          <a:lstStyle>
            <a:lvl1pPr>
              <a:defRPr sz="2800"/>
            </a:lvl1pPr>
            <a:lvl2pPr>
              <a:defRPr sz="2400"/>
            </a:lvl2pPr>
            <a:lvl3pPr>
              <a:defRPr sz="2000"/>
            </a:lvl3pPr>
            <a:lvl4pPr>
              <a:defRPr sz="1800"/>
            </a:lvl4pPr>
            <a:lvl5pPr>
              <a:defRPr sz="1800"/>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10"/>
          <p:cNvSpPr>
            <a:spLocks noGrp="1"/>
          </p:cNvSpPr>
          <p:nvPr>
            <p:ph type="dt" sz="half" idx="10"/>
          </p:nvPr>
        </p:nvSpPr>
        <p:spPr/>
        <p:txBody>
          <a:bodyPr/>
          <a:lstStyle>
            <a:lvl1pPr>
              <a:defRPr/>
            </a:lvl1pPr>
          </a:lstStyle>
          <a:p>
            <a:pPr>
              <a:defRPr/>
            </a:pPr>
            <a:fld id="{82ABA55F-8D7E-40B0-8A21-CD76E3A6F378}" type="datetime1">
              <a:rPr lang="en-US" smtClean="0"/>
              <a:pPr>
                <a:defRPr/>
              </a:pPr>
              <a:t>11/18/2012</a:t>
            </a:fld>
            <a:endParaRPr lang="en-US" dirty="0"/>
          </a:p>
        </p:txBody>
      </p:sp>
      <p:sp>
        <p:nvSpPr>
          <p:cNvPr id="6" name="מציין מיקום של כותרת תחתונה 27"/>
          <p:cNvSpPr>
            <a:spLocks noGrp="1"/>
          </p:cNvSpPr>
          <p:nvPr>
            <p:ph type="ftr" sz="quarter" idx="11"/>
          </p:nvPr>
        </p:nvSpPr>
        <p:spPr/>
        <p:txBody>
          <a:bodyPr/>
          <a:lstStyle>
            <a:lvl1pPr>
              <a:defRPr/>
            </a:lvl1pPr>
          </a:lstStyle>
          <a:p>
            <a:pPr>
              <a:defRPr/>
            </a:pPr>
            <a:r>
              <a:rPr lang="he-IL" smtClean="0"/>
              <a:t>אסיפה כללית עמותת נאות עידן-  6.11.12</a:t>
            </a:r>
            <a:endParaRPr lang="en-US"/>
          </a:p>
        </p:txBody>
      </p:sp>
      <p:sp>
        <p:nvSpPr>
          <p:cNvPr id="7" name="מציין מיקום של מספר שקופית 4"/>
          <p:cNvSpPr>
            <a:spLocks noGrp="1"/>
          </p:cNvSpPr>
          <p:nvPr>
            <p:ph type="sldNum" sz="quarter" idx="12"/>
          </p:nvPr>
        </p:nvSpPr>
        <p:spPr/>
        <p:txBody>
          <a:bodyPr/>
          <a:lstStyle>
            <a:lvl1pPr>
              <a:defRPr/>
            </a:lvl1pPr>
          </a:lstStyle>
          <a:p>
            <a:pPr>
              <a:defRPr/>
            </a:pPr>
            <a:fld id="{38E4CFC5-A1AE-428B-AEB0-00D5B8B56269}"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כותרת 28"/>
          <p:cNvSpPr>
            <a:spLocks noGrp="1"/>
          </p:cNvSpPr>
          <p:nvPr>
            <p:ph type="title"/>
          </p:nvPr>
        </p:nvSpPr>
        <p:spPr>
          <a:xfrm>
            <a:off x="330200" y="5410200"/>
            <a:ext cx="9328150" cy="882650"/>
          </a:xfrm>
        </p:spPr>
        <p:txBody>
          <a:bodyPr/>
          <a:lstStyle>
            <a:lvl1pPr>
              <a:defRPr/>
            </a:lvl1pPr>
          </a:lstStyle>
          <a:p>
            <a:r>
              <a:rPr lang="he-IL" smtClean="0"/>
              <a:t>לחץ כדי לערוך סגנון כותרת של תבנית בסיס</a:t>
            </a:r>
            <a:endParaRPr lang="en-US"/>
          </a:p>
        </p:txBody>
      </p:sp>
      <p:sp>
        <p:nvSpPr>
          <p:cNvPr id="13" name="מציין מיקום טקסט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he-IL" smtClean="0"/>
              <a:t>לחץ כדי לערוך סגנונות טקסט של תבנית בסיס</a:t>
            </a:r>
          </a:p>
        </p:txBody>
      </p:sp>
      <p:sp>
        <p:nvSpPr>
          <p:cNvPr id="25" name="מציין מיקום טקסט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he-IL" smtClean="0"/>
              <a:t>לחץ כדי לערוך סגנונות טקסט של תבנית בסיס</a:t>
            </a:r>
          </a:p>
        </p:txBody>
      </p:sp>
      <p:sp>
        <p:nvSpPr>
          <p:cNvPr id="4" name="מציין מיקום תוכן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28" name="מציין מיקום תוכן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8" name="מציין מיקום של תאריך 9"/>
          <p:cNvSpPr>
            <a:spLocks noGrp="1"/>
          </p:cNvSpPr>
          <p:nvPr>
            <p:ph type="dt" sz="half" idx="10"/>
          </p:nvPr>
        </p:nvSpPr>
        <p:spPr/>
        <p:txBody>
          <a:bodyPr/>
          <a:lstStyle>
            <a:lvl1pPr>
              <a:defRPr/>
            </a:lvl1pPr>
          </a:lstStyle>
          <a:p>
            <a:pPr>
              <a:defRPr/>
            </a:pPr>
            <a:fld id="{6A1F1659-ECA9-4516-8F5A-9018399FB28A}" type="datetime1">
              <a:rPr lang="en-US" smtClean="0"/>
              <a:pPr>
                <a:defRPr/>
              </a:pPr>
              <a:t>11/18/2012</a:t>
            </a:fld>
            <a:endParaRPr lang="en-US"/>
          </a:p>
        </p:txBody>
      </p:sp>
      <p:sp>
        <p:nvSpPr>
          <p:cNvPr id="9" name="מציין מיקום של כותרת תחתונה 5"/>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10" name="מציין מיקום של מספר שקופית 6"/>
          <p:cNvSpPr>
            <a:spLocks noGrp="1"/>
          </p:cNvSpPr>
          <p:nvPr>
            <p:ph type="sldNum" sz="quarter" idx="12"/>
          </p:nvPr>
        </p:nvSpPr>
        <p:spPr>
          <a:xfrm>
            <a:off x="8915400" y="6477000"/>
            <a:ext cx="825500" cy="247650"/>
          </a:xfrm>
        </p:spPr>
        <p:txBody>
          <a:bodyPr/>
          <a:lstStyle>
            <a:lvl1pPr>
              <a:defRPr smtClean="0"/>
            </a:lvl1pPr>
          </a:lstStyle>
          <a:p>
            <a:pPr>
              <a:defRPr/>
            </a:pPr>
            <a:fld id="{3B65D033-1F0F-48EE-BF3A-F623374C882A}"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0" name="כותרת 29"/>
          <p:cNvSpPr>
            <a:spLocks noGrp="1"/>
          </p:cNvSpPr>
          <p:nvPr>
            <p:ph type="title"/>
          </p:nvPr>
        </p:nvSpPr>
        <p:spPr>
          <a:xfrm>
            <a:off x="326898" y="457200"/>
            <a:ext cx="9410700" cy="841248"/>
          </a:xfrm>
        </p:spPr>
        <p:txBody>
          <a:bodyPr/>
          <a:lstStyle/>
          <a:p>
            <a:r>
              <a:rPr lang="he-IL" smtClean="0"/>
              <a:t>לחץ כדי לערוך סגנון כותרת של תבנית בסיס</a:t>
            </a:r>
            <a:endParaRPr lang="en-US"/>
          </a:p>
        </p:txBody>
      </p:sp>
      <p:sp>
        <p:nvSpPr>
          <p:cNvPr id="3" name="מציין מיקום של תאריך 10"/>
          <p:cNvSpPr>
            <a:spLocks noGrp="1"/>
          </p:cNvSpPr>
          <p:nvPr>
            <p:ph type="dt" sz="half" idx="10"/>
          </p:nvPr>
        </p:nvSpPr>
        <p:spPr/>
        <p:txBody>
          <a:bodyPr/>
          <a:lstStyle>
            <a:lvl1pPr>
              <a:defRPr/>
            </a:lvl1pPr>
          </a:lstStyle>
          <a:p>
            <a:pPr>
              <a:defRPr/>
            </a:pPr>
            <a:fld id="{24BA4729-9E2A-4232-AC7C-14394F0F3913}" type="datetime1">
              <a:rPr lang="en-US" smtClean="0"/>
              <a:pPr>
                <a:defRPr/>
              </a:pPr>
              <a:t>11/18/2012</a:t>
            </a:fld>
            <a:endParaRPr lang="en-US" dirty="0"/>
          </a:p>
        </p:txBody>
      </p:sp>
      <p:sp>
        <p:nvSpPr>
          <p:cNvPr id="4" name="מציין מיקום של כותרת תחתונה 27"/>
          <p:cNvSpPr>
            <a:spLocks noGrp="1"/>
          </p:cNvSpPr>
          <p:nvPr>
            <p:ph type="ftr" sz="quarter" idx="11"/>
          </p:nvPr>
        </p:nvSpPr>
        <p:spPr/>
        <p:txBody>
          <a:bodyPr/>
          <a:lstStyle>
            <a:lvl1pPr>
              <a:defRPr/>
            </a:lvl1pPr>
          </a:lstStyle>
          <a:p>
            <a:pPr>
              <a:defRPr/>
            </a:pPr>
            <a:r>
              <a:rPr lang="he-IL" smtClean="0"/>
              <a:t>אסיפה כללית עמותת נאות עידן-  6.11.12</a:t>
            </a:r>
            <a:endParaRPr lang="en-US"/>
          </a:p>
        </p:txBody>
      </p:sp>
      <p:sp>
        <p:nvSpPr>
          <p:cNvPr id="5" name="מציין מיקום של מספר שקופית 4"/>
          <p:cNvSpPr>
            <a:spLocks noGrp="1"/>
          </p:cNvSpPr>
          <p:nvPr>
            <p:ph type="sldNum" sz="quarter" idx="12"/>
          </p:nvPr>
        </p:nvSpPr>
        <p:spPr/>
        <p:txBody>
          <a:bodyPr/>
          <a:lstStyle>
            <a:lvl1pPr>
              <a:defRPr/>
            </a:lvl1pPr>
          </a:lstStyle>
          <a:p>
            <a:pPr>
              <a:defRPr/>
            </a:pPr>
            <a:fld id="{7DF09B3E-C4C6-4883-BA55-CC8C338AEB8D}"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ריק">
    <p:spTree>
      <p:nvGrpSpPr>
        <p:cNvPr id="1" name=""/>
        <p:cNvGrpSpPr/>
        <p:nvPr/>
      </p:nvGrpSpPr>
      <p:grpSpPr>
        <a:xfrm>
          <a:off x="0" y="0"/>
          <a:ext cx="0" cy="0"/>
          <a:chOff x="0" y="0"/>
          <a:chExt cx="0" cy="0"/>
        </a:xfrm>
      </p:grpSpPr>
      <p:pic>
        <p:nvPicPr>
          <p:cNvPr id="2" name="Picture 2" descr="logo"/>
          <p:cNvPicPr>
            <a:picLocks noChangeAspect="1" noChangeArrowheads="1"/>
          </p:cNvPicPr>
          <p:nvPr userDrawn="1"/>
        </p:nvPicPr>
        <p:blipFill>
          <a:blip r:embed="rId2" cstate="print">
            <a:lum bright="6000"/>
          </a:blip>
          <a:srcRect/>
          <a:stretch>
            <a:fillRect/>
          </a:stretch>
        </p:blipFill>
        <p:spPr bwMode="auto">
          <a:xfrm>
            <a:off x="0" y="0"/>
            <a:ext cx="1041400" cy="919163"/>
          </a:xfrm>
          <a:prstGeom prst="rect">
            <a:avLst/>
          </a:prstGeom>
          <a:noFill/>
          <a:ln w="9525">
            <a:noFill/>
            <a:miter lim="800000"/>
            <a:headEnd/>
            <a:tailEnd/>
          </a:ln>
        </p:spPr>
      </p:pic>
      <p:sp>
        <p:nvSpPr>
          <p:cNvPr id="3" name="מציין מיקום של כותרת תחתונה 23"/>
          <p:cNvSpPr>
            <a:spLocks noGrp="1"/>
          </p:cNvSpPr>
          <p:nvPr>
            <p:ph type="ftr" sz="quarter" idx="10"/>
          </p:nvPr>
        </p:nvSpPr>
        <p:spPr>
          <a:xfrm>
            <a:off x="169862" y="6415088"/>
            <a:ext cx="2163763" cy="442912"/>
          </a:xfrm>
        </p:spPr>
        <p:txBody>
          <a:bodyPr/>
          <a:lstStyle>
            <a:lvl1pPr>
              <a:defRPr smtClean="0">
                <a:solidFill>
                  <a:srgbClr val="FF0000"/>
                </a:solidFill>
              </a:defRPr>
            </a:lvl1pPr>
          </a:lstStyle>
          <a:p>
            <a:pPr>
              <a:defRPr/>
            </a:pPr>
            <a:r>
              <a:rPr lang="he-IL" smtClean="0"/>
              <a:t>אסיפה כללית עמותת נאות עידן-  6.11.12</a:t>
            </a:r>
            <a:endParaRPr lang="en-US" dirty="0"/>
          </a:p>
        </p:txBody>
      </p:sp>
      <p:sp>
        <p:nvSpPr>
          <p:cNvPr id="4" name="מציין מיקום של מספר שקופית 6"/>
          <p:cNvSpPr>
            <a:spLocks noGrp="1"/>
          </p:cNvSpPr>
          <p:nvPr>
            <p:ph type="sldNum" sz="quarter" idx="11"/>
          </p:nvPr>
        </p:nvSpPr>
        <p:spPr>
          <a:xfrm>
            <a:off x="9080500" y="6613525"/>
            <a:ext cx="825500" cy="244475"/>
          </a:xfrm>
        </p:spPr>
        <p:txBody>
          <a:bodyPr/>
          <a:lstStyle>
            <a:lvl1pPr>
              <a:defRPr smtClean="0"/>
            </a:lvl1pPr>
          </a:lstStyle>
          <a:p>
            <a:pPr>
              <a:defRPr/>
            </a:pPr>
            <a:fld id="{84B9D7E7-E692-4B46-8F3A-93073D995446}" type="slidenum">
              <a:rPr lang="he-IL"/>
              <a:pPr>
                <a:defRPr/>
              </a:pPr>
              <a:t>‹#›</a:t>
            </a:fld>
            <a:endParaRPr lang="en-US"/>
          </a:p>
        </p:txBody>
      </p:sp>
      <p:sp>
        <p:nvSpPr>
          <p:cNvPr id="5" name="כותרת 4"/>
          <p:cNvSpPr>
            <a:spLocks noGrp="1"/>
          </p:cNvSpPr>
          <p:nvPr>
            <p:ph type="title"/>
          </p:nvPr>
        </p:nvSpPr>
        <p:spPr/>
        <p:txBody>
          <a:bodyPr/>
          <a:lstStyle/>
          <a:p>
            <a:r>
              <a:rPr lang="he-IL" smtClean="0"/>
              <a:t>לחץ כדי לערוך סגנון כותרת של תבנית בסיס</a:t>
            </a:r>
            <a:endParaRPr lang="he-IL"/>
          </a:p>
        </p:txBody>
      </p:sp>
      <p:sp>
        <p:nvSpPr>
          <p:cNvPr id="6" name="מציין מיקום של תאריך 5"/>
          <p:cNvSpPr>
            <a:spLocks noGrp="1"/>
          </p:cNvSpPr>
          <p:nvPr>
            <p:ph type="dt" sz="half" idx="12"/>
          </p:nvPr>
        </p:nvSpPr>
        <p:spPr/>
        <p:txBody>
          <a:bodyPr/>
          <a:lstStyle/>
          <a:p>
            <a:pPr>
              <a:defRPr/>
            </a:pPr>
            <a:fld id="{A0C6E23E-4793-44CF-8189-D251E69DF7EF}" type="datetime1">
              <a:rPr lang="en-US" smtClean="0"/>
              <a:pPr>
                <a:defRPr/>
              </a:pPr>
              <a:t>11/18/2012</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5" name="מחבר ישר 4"/>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כותרת 11"/>
          <p:cNvSpPr>
            <a:spLocks noGrp="1"/>
          </p:cNvSpPr>
          <p:nvPr>
            <p:ph type="title"/>
          </p:nvPr>
        </p:nvSpPr>
        <p:spPr>
          <a:xfrm>
            <a:off x="495300" y="5486400"/>
            <a:ext cx="9163050" cy="520700"/>
          </a:xfrm>
        </p:spPr>
        <p:txBody>
          <a:bodyPr/>
          <a:lstStyle>
            <a:lvl1pPr algn="l">
              <a:buNone/>
              <a:defRPr sz="2000" b="1"/>
            </a:lvl1pPr>
          </a:lstStyle>
          <a:p>
            <a:r>
              <a:rPr lang="he-IL" smtClean="0"/>
              <a:t>לחץ כדי לערוך סגנון כותרת של תבנית בסיס</a:t>
            </a:r>
            <a:endParaRPr lang="en-US"/>
          </a:p>
        </p:txBody>
      </p:sp>
      <p:sp>
        <p:nvSpPr>
          <p:cNvPr id="26" name="מציין מיקום טקסט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he-IL" smtClean="0"/>
              <a:t>לחץ כדי לערוך סגנונות טקסט של תבנית בסיס</a:t>
            </a:r>
          </a:p>
        </p:txBody>
      </p:sp>
      <p:sp>
        <p:nvSpPr>
          <p:cNvPr id="14" name="מציין מיקום תוכן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תאריך 24"/>
          <p:cNvSpPr>
            <a:spLocks noGrp="1"/>
          </p:cNvSpPr>
          <p:nvPr>
            <p:ph type="dt" sz="half" idx="10"/>
          </p:nvPr>
        </p:nvSpPr>
        <p:spPr/>
        <p:txBody>
          <a:bodyPr/>
          <a:lstStyle>
            <a:lvl1pPr>
              <a:defRPr/>
            </a:lvl1pPr>
          </a:lstStyle>
          <a:p>
            <a:pPr>
              <a:defRPr/>
            </a:pPr>
            <a:fld id="{C171B3A9-C89A-476B-BB43-829AA61B2DC1}" type="datetime1">
              <a:rPr lang="en-US" smtClean="0"/>
              <a:pPr>
                <a:defRPr/>
              </a:pPr>
              <a:t>11/18/2012</a:t>
            </a:fld>
            <a:endParaRPr lang="en-US"/>
          </a:p>
        </p:txBody>
      </p:sp>
      <p:sp>
        <p:nvSpPr>
          <p:cNvPr id="7" name="מציין מיקום של כותרת תחתונה 28"/>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8" name="מציין מיקום של מספר שקופית 6"/>
          <p:cNvSpPr>
            <a:spLocks noGrp="1"/>
          </p:cNvSpPr>
          <p:nvPr>
            <p:ph type="sldNum" sz="quarter" idx="12"/>
          </p:nvPr>
        </p:nvSpPr>
        <p:spPr/>
        <p:txBody>
          <a:bodyPr/>
          <a:lstStyle>
            <a:lvl1pPr>
              <a:defRPr smtClean="0"/>
            </a:lvl1pPr>
          </a:lstStyle>
          <a:p>
            <a:pPr>
              <a:defRPr/>
            </a:pPr>
            <a:fld id="{8532BAF8-DBE9-4084-8D12-96F4CB7BB6E3}"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3" name="מציין מיקום של תמונה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he-IL" noProof="0" smtClean="0"/>
              <a:t>לחץ על הסמל כדי להוסיף תמונה</a:t>
            </a:r>
            <a:endParaRPr lang="en-US" noProof="0" dirty="0"/>
          </a:p>
        </p:txBody>
      </p:sp>
      <p:sp>
        <p:nvSpPr>
          <p:cNvPr id="17" name="כותרת 16"/>
          <p:cNvSpPr>
            <a:spLocks noGrp="1"/>
          </p:cNvSpPr>
          <p:nvPr>
            <p:ph type="title"/>
          </p:nvPr>
        </p:nvSpPr>
        <p:spPr>
          <a:xfrm>
            <a:off x="412750" y="4993760"/>
            <a:ext cx="6356350" cy="522288"/>
          </a:xfrm>
        </p:spPr>
        <p:txBody>
          <a:bodyPr/>
          <a:lstStyle>
            <a:lvl1pPr algn="l">
              <a:buNone/>
              <a:defRPr sz="2000" b="1"/>
            </a:lvl1pPr>
          </a:lstStyle>
          <a:p>
            <a:r>
              <a:rPr lang="he-IL" smtClean="0"/>
              <a:t>לחץ כדי לערוך סגנון כותרת של תבנית בסיס</a:t>
            </a:r>
            <a:endParaRPr lang="en-US"/>
          </a:p>
        </p:txBody>
      </p:sp>
      <p:sp>
        <p:nvSpPr>
          <p:cNvPr id="26" name="מציין מיקום טקסט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he-IL" smtClean="0"/>
              <a:t>לחץ כדי לערוך סגנונות טקסט של תבנית בסיס</a:t>
            </a:r>
          </a:p>
        </p:txBody>
      </p:sp>
      <p:sp>
        <p:nvSpPr>
          <p:cNvPr id="5" name="מציין מיקום של תאריך 6"/>
          <p:cNvSpPr>
            <a:spLocks noGrp="1"/>
          </p:cNvSpPr>
          <p:nvPr>
            <p:ph type="dt" sz="half" idx="10"/>
          </p:nvPr>
        </p:nvSpPr>
        <p:spPr/>
        <p:txBody>
          <a:bodyPr/>
          <a:lstStyle>
            <a:lvl1pPr>
              <a:defRPr/>
            </a:lvl1pPr>
          </a:lstStyle>
          <a:p>
            <a:pPr>
              <a:defRPr/>
            </a:pPr>
            <a:fld id="{305DCB69-4582-42A7-AAEB-AF28D0941014}" type="datetime1">
              <a:rPr lang="en-US" smtClean="0"/>
              <a:pPr>
                <a:defRPr/>
              </a:pPr>
              <a:t>11/18/2012</a:t>
            </a:fld>
            <a:endParaRPr lang="en-US"/>
          </a:p>
        </p:txBody>
      </p:sp>
      <p:sp>
        <p:nvSpPr>
          <p:cNvPr id="6" name="מציין מיקום של כותרת תחתונה 4"/>
          <p:cNvSpPr>
            <a:spLocks noGrp="1"/>
          </p:cNvSpPr>
          <p:nvPr>
            <p:ph type="ftr" sz="quarter" idx="11"/>
          </p:nvPr>
        </p:nvSpPr>
        <p:spPr/>
        <p:txBody>
          <a:bodyPr/>
          <a:lstStyle>
            <a:lvl1pPr>
              <a:defRPr smtClean="0"/>
            </a:lvl1pPr>
          </a:lstStyle>
          <a:p>
            <a:pPr>
              <a:defRPr/>
            </a:pPr>
            <a:r>
              <a:rPr lang="he-IL" smtClean="0"/>
              <a:t>אסיפה כללית עמותת נאות עידן-  6.11.12</a:t>
            </a:r>
            <a:endParaRPr lang="en-US"/>
          </a:p>
        </p:txBody>
      </p:sp>
      <p:sp>
        <p:nvSpPr>
          <p:cNvPr id="7" name="מציין מיקום של מספר שקופית 30"/>
          <p:cNvSpPr>
            <a:spLocks noGrp="1"/>
          </p:cNvSpPr>
          <p:nvPr>
            <p:ph type="sldNum" sz="quarter" idx="12"/>
          </p:nvPr>
        </p:nvSpPr>
        <p:spPr/>
        <p:txBody>
          <a:bodyPr/>
          <a:lstStyle>
            <a:lvl1pPr>
              <a:defRPr smtClean="0"/>
            </a:lvl1pPr>
          </a:lstStyle>
          <a:p>
            <a:pPr>
              <a:defRPr/>
            </a:pPr>
            <a:fld id="{0EB3FC87-6CD0-4660-9EE3-B8FA64B54163}"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מציין מיקום טקסט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1" name="מציין מיקום של תאריך 10"/>
          <p:cNvSpPr>
            <a:spLocks noGrp="1"/>
          </p:cNvSpPr>
          <p:nvPr>
            <p:ph type="dt" sz="half" idx="2"/>
          </p:nvPr>
        </p:nvSpPr>
        <p:spPr>
          <a:xfrm>
            <a:off x="7016750" y="76200"/>
            <a:ext cx="272415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AAEC889A-9491-46C5-9294-BCD4BB1FB671}" type="datetime1">
              <a:rPr lang="en-US" smtClean="0"/>
              <a:pPr>
                <a:defRPr/>
              </a:pPr>
              <a:t>11/18/2012</a:t>
            </a:fld>
            <a:endParaRPr lang="en-US" dirty="0"/>
          </a:p>
        </p:txBody>
      </p:sp>
      <p:sp>
        <p:nvSpPr>
          <p:cNvPr id="28" name="מציין מיקום של כותרת תחתונה 27"/>
          <p:cNvSpPr>
            <a:spLocks noGrp="1"/>
          </p:cNvSpPr>
          <p:nvPr>
            <p:ph type="ftr" sz="quarter" idx="3"/>
          </p:nvPr>
        </p:nvSpPr>
        <p:spPr>
          <a:xfrm>
            <a:off x="3384550" y="76200"/>
            <a:ext cx="3632200" cy="2889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r>
              <a:rPr lang="he-IL" smtClean="0"/>
              <a:t>אסיפה כללית עמותת נאות עידן-  6.11.12</a:t>
            </a:r>
            <a:endParaRPr lang="en-US"/>
          </a:p>
        </p:txBody>
      </p:sp>
      <p:sp>
        <p:nvSpPr>
          <p:cNvPr id="5" name="מציין מיקום של מספר שקופית 4"/>
          <p:cNvSpPr>
            <a:spLocks noGrp="1"/>
          </p:cNvSpPr>
          <p:nvPr>
            <p:ph type="sldNum" sz="quarter" idx="4"/>
          </p:nvPr>
        </p:nvSpPr>
        <p:spPr>
          <a:xfrm>
            <a:off x="8915400" y="6477000"/>
            <a:ext cx="8255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0E9BD3DF-2EE6-49EE-B746-BBAD76F06FCA}" type="slidenum">
              <a:rPr lang="he-IL"/>
              <a:pPr>
                <a:defRPr/>
              </a:pPr>
              <a:t>‹#›</a:t>
            </a:fld>
            <a:endParaRPr lang="en-US"/>
          </a:p>
        </p:txBody>
      </p:sp>
      <p:sp>
        <p:nvSpPr>
          <p:cNvPr id="10" name="מציין מיקום של כותרת 9"/>
          <p:cNvSpPr>
            <a:spLocks noGrp="1"/>
          </p:cNvSpPr>
          <p:nvPr>
            <p:ph type="title"/>
          </p:nvPr>
        </p:nvSpPr>
        <p:spPr>
          <a:xfrm>
            <a:off x="330200" y="457200"/>
            <a:ext cx="94107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he-IL" smtClean="0"/>
              <a:t>לחץ כדי לערוך סגנון כותרת של תבנית בסיס</a:t>
            </a:r>
          </a:p>
        </p:txBody>
      </p:sp>
      <p:sp>
        <p:nvSpPr>
          <p:cNvPr id="9" name="מחבר ישר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מחבר ישר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37" r:id="rId4"/>
    <p:sldLayoutId id="2147483743" r:id="rId5"/>
    <p:sldLayoutId id="2147483738" r:id="rId6"/>
    <p:sldLayoutId id="2147483744" r:id="rId7"/>
    <p:sldLayoutId id="2147483745" r:id="rId8"/>
    <p:sldLayoutId id="2147483746" r:id="rId9"/>
    <p:sldLayoutId id="2147483739" r:id="rId10"/>
    <p:sldLayoutId id="2147483747" r:id="rId11"/>
  </p:sldLayoutIdLst>
  <p:hf hdr="0" dt="0"/>
  <p:txStyles>
    <p:titleStyle>
      <a:lvl1pPr algn="l" rtl="1"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1" eaLnBrk="0" fontAlgn="base" hangingPunct="0">
        <a:spcBef>
          <a:spcPct val="0"/>
        </a:spcBef>
        <a:spcAft>
          <a:spcPct val="0"/>
        </a:spcAft>
        <a:defRPr sz="3600">
          <a:solidFill>
            <a:schemeClr val="tx2"/>
          </a:solidFill>
          <a:latin typeface="Franklin Gothic Medium" pitchFamily="34" charset="0"/>
          <a:cs typeface="Aharoni" pitchFamily="2" charset="-79"/>
        </a:defRPr>
      </a:lvl2pPr>
      <a:lvl3pPr algn="l" rtl="1" eaLnBrk="0" fontAlgn="base" hangingPunct="0">
        <a:spcBef>
          <a:spcPct val="0"/>
        </a:spcBef>
        <a:spcAft>
          <a:spcPct val="0"/>
        </a:spcAft>
        <a:defRPr sz="3600">
          <a:solidFill>
            <a:schemeClr val="tx2"/>
          </a:solidFill>
          <a:latin typeface="Franklin Gothic Medium" pitchFamily="34" charset="0"/>
          <a:cs typeface="Aharoni" pitchFamily="2" charset="-79"/>
        </a:defRPr>
      </a:lvl3pPr>
      <a:lvl4pPr algn="l" rtl="1" eaLnBrk="0" fontAlgn="base" hangingPunct="0">
        <a:spcBef>
          <a:spcPct val="0"/>
        </a:spcBef>
        <a:spcAft>
          <a:spcPct val="0"/>
        </a:spcAft>
        <a:defRPr sz="3600">
          <a:solidFill>
            <a:schemeClr val="tx2"/>
          </a:solidFill>
          <a:latin typeface="Franklin Gothic Medium" pitchFamily="34" charset="0"/>
          <a:cs typeface="Aharoni" pitchFamily="2" charset="-79"/>
        </a:defRPr>
      </a:lvl4pPr>
      <a:lvl5pPr algn="l" rtl="1" eaLnBrk="0" fontAlgn="base" hangingPunct="0">
        <a:spcBef>
          <a:spcPct val="0"/>
        </a:spcBef>
        <a:spcAft>
          <a:spcPct val="0"/>
        </a:spcAft>
        <a:defRPr sz="3600">
          <a:solidFill>
            <a:schemeClr val="tx2"/>
          </a:solidFill>
          <a:latin typeface="Franklin Gothic Medium" pitchFamily="34" charset="0"/>
          <a:cs typeface="Aharoni" pitchFamily="2" charset="-79"/>
        </a:defRPr>
      </a:lvl5pPr>
      <a:lvl6pPr marL="457200" algn="l" rtl="1" fontAlgn="base">
        <a:spcBef>
          <a:spcPct val="0"/>
        </a:spcBef>
        <a:spcAft>
          <a:spcPct val="0"/>
        </a:spcAft>
        <a:defRPr sz="3600">
          <a:solidFill>
            <a:schemeClr val="tx2"/>
          </a:solidFill>
          <a:latin typeface="Franklin Gothic Medium" pitchFamily="34" charset="0"/>
          <a:cs typeface="Aharoni" pitchFamily="2" charset="-79"/>
        </a:defRPr>
      </a:lvl6pPr>
      <a:lvl7pPr marL="914400" algn="l" rtl="1" fontAlgn="base">
        <a:spcBef>
          <a:spcPct val="0"/>
        </a:spcBef>
        <a:spcAft>
          <a:spcPct val="0"/>
        </a:spcAft>
        <a:defRPr sz="3600">
          <a:solidFill>
            <a:schemeClr val="tx2"/>
          </a:solidFill>
          <a:latin typeface="Franklin Gothic Medium" pitchFamily="34" charset="0"/>
          <a:cs typeface="Aharoni" pitchFamily="2" charset="-79"/>
        </a:defRPr>
      </a:lvl7pPr>
      <a:lvl8pPr marL="1371600" algn="l" rtl="1" fontAlgn="base">
        <a:spcBef>
          <a:spcPct val="0"/>
        </a:spcBef>
        <a:spcAft>
          <a:spcPct val="0"/>
        </a:spcAft>
        <a:defRPr sz="3600">
          <a:solidFill>
            <a:schemeClr val="tx2"/>
          </a:solidFill>
          <a:latin typeface="Franklin Gothic Medium" pitchFamily="34" charset="0"/>
          <a:cs typeface="Aharoni" pitchFamily="2" charset="-79"/>
        </a:defRPr>
      </a:lvl8pPr>
      <a:lvl9pPr marL="1828800" algn="l" rtl="1" fontAlgn="base">
        <a:spcBef>
          <a:spcPct val="0"/>
        </a:spcBef>
        <a:spcAft>
          <a:spcPct val="0"/>
        </a:spcAft>
        <a:defRPr sz="3600">
          <a:solidFill>
            <a:schemeClr val="tx2"/>
          </a:solidFill>
          <a:latin typeface="Franklin Gothic Medium" pitchFamily="34" charset="0"/>
          <a:cs typeface="Aharoni" pitchFamily="2" charset="-79"/>
        </a:defRPr>
      </a:lvl9pPr>
    </p:titleStyle>
    <p:bodyStyle>
      <a:lvl1pPr marL="342900" indent="-342900" algn="r" rtl="1"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r" rtl="1"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r" rtl="1"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r" rtl="1"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r" rtl="1"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logo"/>
          <p:cNvPicPr>
            <a:picLocks noChangeAspect="1" noChangeArrowheads="1"/>
          </p:cNvPicPr>
          <p:nvPr/>
        </p:nvPicPr>
        <p:blipFill>
          <a:blip r:embed="rId3" cstate="print">
            <a:lum bright="58000" contrast="-40000"/>
          </a:blip>
          <a:srcRect/>
          <a:stretch>
            <a:fillRect/>
          </a:stretch>
        </p:blipFill>
        <p:spPr bwMode="auto">
          <a:xfrm>
            <a:off x="1114425" y="84138"/>
            <a:ext cx="7343775" cy="6481762"/>
          </a:xfrm>
          <a:prstGeom prst="rect">
            <a:avLst/>
          </a:prstGeom>
          <a:noFill/>
          <a:ln w="9525">
            <a:noFill/>
            <a:miter lim="800000"/>
            <a:headEnd/>
            <a:tailEnd/>
          </a:ln>
        </p:spPr>
      </p:pic>
      <p:grpSp>
        <p:nvGrpSpPr>
          <p:cNvPr id="10243" name="Group 14"/>
          <p:cNvGrpSpPr>
            <a:grpSpLocks/>
          </p:cNvGrpSpPr>
          <p:nvPr/>
        </p:nvGrpSpPr>
        <p:grpSpPr bwMode="auto">
          <a:xfrm>
            <a:off x="420688" y="552451"/>
            <a:ext cx="9037637" cy="2679700"/>
            <a:chOff x="265" y="348"/>
            <a:chExt cx="5693" cy="1688"/>
          </a:xfrm>
        </p:grpSpPr>
        <p:sp>
          <p:nvSpPr>
            <p:cNvPr id="10246" name="WordArt 11"/>
            <p:cNvSpPr>
              <a:spLocks noChangeArrowheads="1" noChangeShapeType="1" noTextEdit="1"/>
            </p:cNvSpPr>
            <p:nvPr/>
          </p:nvSpPr>
          <p:spPr bwMode="auto">
            <a:xfrm>
              <a:off x="265" y="1341"/>
              <a:ext cx="5693" cy="695"/>
            </a:xfrm>
            <a:prstGeom prst="rect">
              <a:avLst/>
            </a:prstGeom>
          </p:spPr>
          <p:txBody>
            <a:bodyPr wrap="none" fromWordArt="1">
              <a:prstTxWarp prst="textInflateTop">
                <a:avLst>
                  <a:gd name="adj" fmla="val 0"/>
                </a:avLst>
              </a:prstTxWarp>
            </a:bodyPr>
            <a:lstStyle/>
            <a:p>
              <a:pPr algn="ctr" rtl="1"/>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סיכום </a:t>
              </a: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אסיפה </a:t>
              </a: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כללית</a:t>
              </a:r>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p:txBody>
        </p:sp>
        <p:sp>
          <p:nvSpPr>
            <p:cNvPr id="10247" name="WordArt 12"/>
            <p:cNvSpPr>
              <a:spLocks noChangeArrowheads="1" noChangeShapeType="1" noTextEdit="1"/>
            </p:cNvSpPr>
            <p:nvPr/>
          </p:nvSpPr>
          <p:spPr bwMode="auto">
            <a:xfrm>
              <a:off x="1507" y="348"/>
              <a:ext cx="3233" cy="630"/>
            </a:xfrm>
            <a:prstGeom prst="rect">
              <a:avLst/>
            </a:prstGeom>
          </p:spPr>
          <p:txBody>
            <a:bodyPr wrap="none" fromWordArt="1">
              <a:prstTxWarp prst="textDeflate">
                <a:avLst>
                  <a:gd name="adj" fmla="val 18750"/>
                </a:avLst>
              </a:prstTxWarp>
            </a:bodyPr>
            <a:lstStyle/>
            <a:p>
              <a:pPr algn="ct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6.11.12</a:t>
              </a:r>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p:txBody>
        </p:sp>
      </p:grpSp>
      <p:sp>
        <p:nvSpPr>
          <p:cNvPr id="10244" name="מציין מיקום של מספר שקופית 4"/>
          <p:cNvSpPr>
            <a:spLocks noGrp="1"/>
          </p:cNvSpPr>
          <p:nvPr>
            <p:ph type="sldNum" sz="quarter" idx="11"/>
          </p:nvPr>
        </p:nvSpPr>
        <p:spPr bwMode="auto">
          <a:noFill/>
          <a:ln>
            <a:miter lim="800000"/>
            <a:headEnd/>
            <a:tailEnd/>
          </a:ln>
        </p:spPr>
        <p:txBody>
          <a:bodyPr/>
          <a:lstStyle/>
          <a:p>
            <a:fld id="{89348711-EFEA-4148-9F84-D7FC82571488}" type="slidenum">
              <a:rPr lang="he-IL"/>
              <a:pPr/>
              <a:t>1</a:t>
            </a:fld>
            <a:endParaRPr lang="en-US" dirty="0"/>
          </a:p>
        </p:txBody>
      </p:sp>
      <p:sp>
        <p:nvSpPr>
          <p:cNvPr id="10245" name="מציין מיקום של כותרת תחתונה 5"/>
          <p:cNvSpPr>
            <a:spLocks noGrp="1"/>
          </p:cNvSpPr>
          <p:nvPr>
            <p:ph type="ftr" sz="quarter" idx="10"/>
          </p:nvPr>
        </p:nvSpPr>
        <p:spPr bwMode="auto">
          <a:xfrm>
            <a:off x="0" y="6465888"/>
            <a:ext cx="3200400" cy="392112"/>
          </a:xfrm>
          <a:noFill/>
          <a:ln>
            <a:miter lim="800000"/>
            <a:headEnd/>
            <a:tailEnd/>
          </a:ln>
        </p:spPr>
        <p:txBody>
          <a:bodyPr/>
          <a:lstStyle/>
          <a:p>
            <a:r>
              <a:rPr lang="he-IL" dirty="0" smtClean="0"/>
              <a:t>אסיפה כללית עמותת נאות עידן-  6.11.12</a:t>
            </a:r>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562100"/>
            <a:ext cx="9201150" cy="4591565"/>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endParaRPr lang="he-IL" sz="3200" dirty="0" smtClean="0">
              <a:solidFill>
                <a:srgbClr val="FF0000"/>
              </a:solidFill>
              <a:latin typeface="Arial" pitchFamily="34" charset="0"/>
            </a:endParaRPr>
          </a:p>
          <a:p>
            <a:pPr algn="r" rtl="1">
              <a:lnSpc>
                <a:spcPct val="110000"/>
              </a:lnSpc>
            </a:pPr>
            <a:r>
              <a:rPr lang="he-IL" sz="3200" dirty="0" smtClean="0">
                <a:solidFill>
                  <a:srgbClr val="FF0000"/>
                </a:solidFill>
                <a:latin typeface="Arial" pitchFamily="34" charset="0"/>
              </a:rPr>
              <a:t>החלפת מפעיל המכולת השכונתית</a:t>
            </a:r>
            <a:endParaRPr lang="en-US" sz="3200" dirty="0" smtClean="0">
              <a:solidFill>
                <a:srgbClr val="FF0000"/>
              </a:solidFill>
            </a:endParaRPr>
          </a:p>
          <a:p>
            <a:pPr algn="r" rtl="1"/>
            <a:r>
              <a:rPr lang="he-IL" sz="3600" dirty="0" smtClean="0"/>
              <a:t>-מפעיל המכולת ביקש לסיים את חוזה ההשכרה לפני תום החוזה .</a:t>
            </a:r>
          </a:p>
          <a:p>
            <a:pPr algn="r" rtl="1"/>
            <a:r>
              <a:rPr lang="he-IL" sz="3600" dirty="0" smtClean="0"/>
              <a:t> -לאחר מו"מ ממושך חתמנו חוזה עם המפעיל החדש, אבי גאון, שמנסה בימים אלה לרכוש את אמונם של הקונים הקבועים וקונים פוטנציאלים.</a:t>
            </a:r>
          </a:p>
          <a:p>
            <a:pPr algn="r" rtl="1"/>
            <a:endParaRPr lang="he-IL" sz="3600" dirty="0" smtClean="0"/>
          </a:p>
          <a:p>
            <a:pPr algn="r" rtl="1"/>
            <a:r>
              <a:rPr lang="he-IL" sz="3600" dirty="0" smtClean="0"/>
              <a:t> </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10</a:t>
            </a:fld>
            <a:endParaRPr lang="en-US" dirty="0"/>
          </a:p>
        </p:txBody>
      </p:sp>
    </p:spTree>
    <p:extLst>
      <p:ext uri="{BB962C8B-B14F-4D97-AF65-F5344CB8AC3E}">
        <p14:creationId xmlns:p14="http://schemas.microsoft.com/office/powerpoint/2010/main" val="38739332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45741"/>
            <a:ext cx="9201150" cy="5189837"/>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endParaRPr lang="he-IL" sz="3200" dirty="0" smtClean="0">
              <a:solidFill>
                <a:srgbClr val="FF0000"/>
              </a:solidFill>
            </a:endParaRPr>
          </a:p>
          <a:p>
            <a:pPr algn="r" rtl="1">
              <a:lnSpc>
                <a:spcPct val="110000"/>
              </a:lnSpc>
            </a:pPr>
            <a:endParaRPr lang="he-IL" sz="3200" dirty="0">
              <a:solidFill>
                <a:srgbClr val="FF0000"/>
              </a:solidFill>
            </a:endParaRPr>
          </a:p>
          <a:p>
            <a:pPr algn="r" rtl="1">
              <a:lnSpc>
                <a:spcPct val="110000"/>
              </a:lnSpc>
            </a:pPr>
            <a:r>
              <a:rPr lang="he-IL" sz="3200" dirty="0" smtClean="0">
                <a:solidFill>
                  <a:srgbClr val="FF0000"/>
                </a:solidFill>
              </a:rPr>
              <a:t>שיפור מראה השכונה והרמת רף איכות החיים בה.</a:t>
            </a:r>
            <a:endParaRPr lang="en-US" sz="3200" dirty="0" smtClean="0">
              <a:solidFill>
                <a:srgbClr val="FF0000"/>
              </a:solidFill>
            </a:endParaRPr>
          </a:p>
          <a:p>
            <a:pPr algn="r" rtl="1"/>
            <a:r>
              <a:rPr lang="he-IL" sz="3600" dirty="0" smtClean="0"/>
              <a:t>הוועד מצלם מעת לעת מפגעים בשכונה כגון: גינון מוזנח, לכלוך,פנסים מנותצים, גני שעשועים עם צואת כלבים וכו'. החומר מועבר לראש העיר ובדרך כלל זכה לטיפול ענייני. </a:t>
            </a:r>
          </a:p>
          <a:p>
            <a:pPr algn="r" rtl="1"/>
            <a:r>
              <a:rPr lang="he-IL" sz="3600" dirty="0" smtClean="0"/>
              <a:t>העלנו בפני ראש העיר את הצורך בשדרוג הגינון בשכונה. הובטח לנו שכאשר יושלם פרויקט השקאה של גינון ציבורי באמצעות מים מושבים יחול שדרוג משמעותי.</a:t>
            </a:r>
          </a:p>
          <a:p>
            <a:pPr algn="r" rtl="1"/>
            <a:endParaRPr lang="he-IL" sz="3600" dirty="0" smtClean="0"/>
          </a:p>
          <a:p>
            <a:pPr algn="r" rtl="1"/>
            <a:r>
              <a:rPr lang="he-IL" sz="3600" dirty="0" smtClean="0"/>
              <a:t> </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11</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349375"/>
            <a:ext cx="9201150" cy="5391150"/>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endParaRPr lang="he-IL" sz="3200" dirty="0" smtClean="0">
              <a:solidFill>
                <a:srgbClr val="FF0000"/>
              </a:solidFill>
            </a:endParaRPr>
          </a:p>
          <a:p>
            <a:pPr algn="r" rtl="1">
              <a:lnSpc>
                <a:spcPct val="110000"/>
              </a:lnSpc>
            </a:pPr>
            <a:endParaRPr lang="he-IL" sz="3200" dirty="0" smtClean="0">
              <a:solidFill>
                <a:srgbClr val="FF0000"/>
              </a:solidFill>
            </a:endParaRPr>
          </a:p>
          <a:p>
            <a:pPr algn="r" rtl="1">
              <a:lnSpc>
                <a:spcPct val="110000"/>
              </a:lnSpc>
            </a:pPr>
            <a:r>
              <a:rPr lang="he-IL" sz="3200" dirty="0" smtClean="0">
                <a:solidFill>
                  <a:srgbClr val="FF0000"/>
                </a:solidFill>
              </a:rPr>
              <a:t>רכישה מרוכזת.</a:t>
            </a:r>
            <a:endParaRPr lang="en-US" sz="3200" dirty="0" smtClean="0">
              <a:solidFill>
                <a:srgbClr val="FF0000"/>
              </a:solidFill>
            </a:endParaRPr>
          </a:p>
          <a:p>
            <a:pPr algn="r" rtl="1"/>
            <a:r>
              <a:rPr lang="he-IL" sz="3600" dirty="0" smtClean="0"/>
              <a:t>-הוועד בחן חלופות לחברה שסיפקה באופן קבוע בלוני גז לתושבי השכונה והעלתה את מחיריה בצורה לא סבירה. כתוצאה מהבחינה יש כיום 2 חברות שמספקות גז לתושבי השכונה במחיר מופחת משמעותית.</a:t>
            </a:r>
          </a:p>
          <a:p>
            <a:pPr algn="r" rtl="1"/>
            <a:r>
              <a:rPr lang="he-IL" sz="3600" dirty="0" smtClean="0"/>
              <a:t>-אנחנו בוחנים רכישה מרוכזת של פחי אשפה איכותיים כתחליף לפחים הנוכחיים שרובם פגומים.</a:t>
            </a:r>
          </a:p>
          <a:p>
            <a:pPr algn="r" rtl="1"/>
            <a:endParaRPr lang="he-IL" sz="3600" dirty="0"/>
          </a:p>
          <a:p>
            <a:pPr algn="r" rtl="1"/>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685800" y="6034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12</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5094588"/>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r>
              <a:rPr lang="he-IL" sz="3200" dirty="0" smtClean="0">
                <a:solidFill>
                  <a:srgbClr val="FF0000"/>
                </a:solidFill>
              </a:rPr>
              <a:t>חלוקת שי ט"ו בשבט. </a:t>
            </a:r>
            <a:endParaRPr lang="en-US" sz="3200" dirty="0" smtClean="0">
              <a:solidFill>
                <a:srgbClr val="FF0000"/>
              </a:solidFill>
            </a:endParaRPr>
          </a:p>
          <a:p>
            <a:pPr algn="r" rtl="1"/>
            <a:r>
              <a:rPr lang="he-IL" sz="3600" dirty="0" smtClean="0"/>
              <a:t>-החלטנו השנה לחלק שי ט"ו בשבט במתכונת שונה –חלוקת עציץ לכל בית.</a:t>
            </a:r>
          </a:p>
          <a:p>
            <a:pPr algn="r" rtl="1"/>
            <a:r>
              <a:rPr lang="he-IL" sz="3600" dirty="0" smtClean="0"/>
              <a:t>-החלוקה בוצעה ע"י חניכי הצופים שבתמורה לכך הוועד מימן להם טיול ליומיים לחרמון.</a:t>
            </a:r>
          </a:p>
          <a:p>
            <a:pPr algn="r" rtl="1"/>
            <a:r>
              <a:rPr lang="he-IL" sz="3600" dirty="0" smtClean="0"/>
              <a:t>-הוועד סיכם עם העירייה שתילת עצים חדשים ברחבי השכונה בט"ו בשבט הקרוב.</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13</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4971020"/>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r>
              <a:rPr lang="he-IL" sz="3200" dirty="0" smtClean="0">
                <a:solidFill>
                  <a:srgbClr val="FF0000"/>
                </a:solidFill>
              </a:rPr>
              <a:t>טיפול בבקשה לשינוי תב"ע מכולת .</a:t>
            </a:r>
            <a:endParaRPr lang="en-US" sz="3200" dirty="0" smtClean="0">
              <a:solidFill>
                <a:srgbClr val="FF0000"/>
              </a:solidFill>
            </a:endParaRPr>
          </a:p>
          <a:p>
            <a:pPr algn="r" rtl="1"/>
            <a:r>
              <a:rPr lang="he-IL" sz="3600" dirty="0" smtClean="0"/>
              <a:t>-הוועדה המחוזית דחתה את בקשתינו לשינוי תב"ע.</a:t>
            </a:r>
          </a:p>
          <a:p>
            <a:pPr algn="r" rtl="1"/>
            <a:r>
              <a:rPr lang="he-IL" sz="3600" dirty="0" smtClean="0"/>
              <a:t>-אנחנו נמצאים בתהליך ערעור במתואם עם ראש העיר.</a:t>
            </a:r>
          </a:p>
          <a:p>
            <a:pPr algn="r" rtl="1"/>
            <a:r>
              <a:rPr lang="he-IL" sz="3600" dirty="0" smtClean="0"/>
              <a:t>- הוועד יבחן אפשרות לבצע גג רעפים עוד בטרם סיום הליך אישור התב"ע.</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14</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4847453"/>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10000"/>
              </a:lnSpc>
            </a:pPr>
            <a:r>
              <a:rPr lang="he-IL" sz="3200" dirty="0" smtClean="0">
                <a:solidFill>
                  <a:srgbClr val="FF0000"/>
                </a:solidFill>
              </a:rPr>
              <a:t>בניית אתר אינטרנט חדש לעמותה.</a:t>
            </a:r>
            <a:endParaRPr lang="en-US" sz="3200" dirty="0" smtClean="0">
              <a:solidFill>
                <a:srgbClr val="FF0000"/>
              </a:solidFill>
            </a:endParaRPr>
          </a:p>
          <a:p>
            <a:pPr algn="r" rtl="1"/>
            <a:r>
              <a:rPr lang="he-IL" sz="3600" dirty="0" smtClean="0"/>
              <a:t>-השנה בנינו אתר אינטרנט חדש לעמותה ידידותי ועדכני  שעלות תחזוקתו נמוכה משמעותית מהאתר הקודם.</a:t>
            </a:r>
          </a:p>
          <a:p>
            <a:pPr algn="r" rtl="1"/>
            <a:r>
              <a:rPr lang="he-IL" sz="3600" dirty="0" smtClean="0"/>
              <a:t> -תושבים רבים עושים שימוש באתר העמותה ובאמצעותו פונים אל הוועד בנושאים שונים.</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r>
              <a:rPr lang="he-IL" sz="3200" dirty="0" smtClean="0">
                <a:solidFill>
                  <a:srgbClr val="FF0000"/>
                </a:solidFill>
              </a:rPr>
              <a:t>-</a:t>
            </a: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15</a:t>
            </a:fld>
            <a:endParaRPr lang="en-US" dirty="0"/>
          </a:p>
        </p:txBody>
      </p:sp>
    </p:spTree>
    <p:extLst>
      <p:ext uri="{BB962C8B-B14F-4D97-AF65-F5344CB8AC3E}">
        <p14:creationId xmlns:p14="http://schemas.microsoft.com/office/powerpoint/2010/main" val="3651184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4736242"/>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10000"/>
              </a:lnSpc>
            </a:pPr>
            <a:r>
              <a:rPr lang="he-IL" sz="3200" dirty="0" smtClean="0">
                <a:solidFill>
                  <a:srgbClr val="FF0000"/>
                </a:solidFill>
              </a:rPr>
              <a:t>הפצת עדכונים באמצעות הדוא"ל ובאתר העמותה</a:t>
            </a:r>
            <a:endParaRPr lang="en-US" sz="3200" dirty="0" smtClean="0">
              <a:solidFill>
                <a:srgbClr val="FF0000"/>
              </a:solidFill>
            </a:endParaRPr>
          </a:p>
          <a:p>
            <a:pPr algn="r" rtl="1"/>
            <a:r>
              <a:rPr lang="he-IL" sz="3600" dirty="0" smtClean="0"/>
              <a:t>-הוועד מפיץ מעת לעת עדכונים לתושבים ומשתדל לעשות זאת באמצעות הדוא"ל כדי לחסוך בנייר. ברשותנו למעלה מ-550 כתובות דוא"ל.</a:t>
            </a:r>
          </a:p>
          <a:p>
            <a:pPr algn="r" rtl="1"/>
            <a:r>
              <a:rPr lang="he-IL" sz="3600" dirty="0" smtClean="0"/>
              <a:t> -השנה הצלחנו להוסיף כתובות דוא"ל עדכניות והיעד להגיע לכל תושב באמצעות המייל.</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r>
              <a:rPr lang="he-IL" sz="3200" dirty="0" smtClean="0">
                <a:solidFill>
                  <a:srgbClr val="FF0000"/>
                </a:solidFill>
              </a:rPr>
              <a:t>-</a:t>
            </a: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16</a:t>
            </a:fld>
            <a:endParaRPr lang="en-US" dirty="0"/>
          </a:p>
        </p:txBody>
      </p:sp>
    </p:spTree>
    <p:extLst>
      <p:ext uri="{BB962C8B-B14F-4D97-AF65-F5344CB8AC3E}">
        <p14:creationId xmlns:p14="http://schemas.microsoft.com/office/powerpoint/2010/main" val="30930051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4612674"/>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10000"/>
              </a:lnSpc>
            </a:pPr>
            <a:r>
              <a:rPr lang="he-IL" sz="3200" dirty="0" smtClean="0">
                <a:solidFill>
                  <a:srgbClr val="FF0000"/>
                </a:solidFill>
              </a:rPr>
              <a:t>בחינת תאורת רחובות בהתאם לתקן.</a:t>
            </a:r>
            <a:endParaRPr lang="en-US" sz="3200" dirty="0" smtClean="0">
              <a:solidFill>
                <a:srgbClr val="FF0000"/>
              </a:solidFill>
            </a:endParaRPr>
          </a:p>
          <a:p>
            <a:pPr algn="r" rtl="1"/>
            <a:r>
              <a:rPr lang="he-IL" sz="3600" dirty="0" smtClean="0"/>
              <a:t>-לאור תלונות של תושבים הוועד בוחן בימים אלה את עוצמת התאורה ברחובות השכונה (בעיקר בלופים) . במידה וניווכח שהתאורה אינה עומדת בתקן המחייב נפנה בהתאם לעירייה.</a:t>
            </a:r>
          </a:p>
          <a:p>
            <a:pPr algn="r" rtl="1"/>
            <a:endParaRPr lang="he-IL" sz="3600" dirty="0">
              <a:solidFill>
                <a:srgbClr val="FF0000"/>
              </a:solidFill>
            </a:endParaRPr>
          </a:p>
          <a:p>
            <a:pPr algn="r" rtl="1"/>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17</a:t>
            </a:fld>
            <a:endParaRPr lang="en-US" dirty="0"/>
          </a:p>
        </p:txBody>
      </p:sp>
    </p:spTree>
    <p:extLst>
      <p:ext uri="{BB962C8B-B14F-4D97-AF65-F5344CB8AC3E}">
        <p14:creationId xmlns:p14="http://schemas.microsoft.com/office/powerpoint/2010/main" val="11297133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466850"/>
            <a:ext cx="9201150" cy="4884523"/>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10000"/>
              </a:lnSpc>
            </a:pPr>
            <a:r>
              <a:rPr lang="he-IL" sz="3200" dirty="0" smtClean="0">
                <a:solidFill>
                  <a:srgbClr val="FF0000"/>
                </a:solidFill>
              </a:rPr>
              <a:t>חגיגות שנות ה-30</a:t>
            </a:r>
            <a:endParaRPr lang="en-US" sz="3200" dirty="0" smtClean="0">
              <a:solidFill>
                <a:srgbClr val="FF0000"/>
              </a:solidFill>
            </a:endParaRPr>
          </a:p>
          <a:p>
            <a:pPr algn="r" rtl="1"/>
            <a:r>
              <a:rPr lang="he-IL" sz="3600" dirty="0" smtClean="0"/>
              <a:t>הוועד שקל לקיים אירוע מיוחד לרגל 30 שנה לשכונה במהלך 2013 . פנינו לקבל את התייחסות התושבים ולאור ההתייחסות שקיבלנו החלטנו להשקיע את כספי הוועד בפעילויות יותר מועילות.</a:t>
            </a:r>
          </a:p>
          <a:p>
            <a:pPr algn="r" rtl="1"/>
            <a:endParaRPr lang="he-IL" sz="3600" dirty="0">
              <a:solidFill>
                <a:srgbClr val="FF0000"/>
              </a:solidFill>
            </a:endParaRPr>
          </a:p>
          <a:p>
            <a:pPr algn="r" rtl="1"/>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18</a:t>
            </a:fld>
            <a:endParaRPr lang="en-US" dirty="0"/>
          </a:p>
        </p:txBody>
      </p:sp>
    </p:spTree>
    <p:extLst>
      <p:ext uri="{BB962C8B-B14F-4D97-AF65-F5344CB8AC3E}">
        <p14:creationId xmlns:p14="http://schemas.microsoft.com/office/powerpoint/2010/main" val="20254461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מציין מיקום של מספר שקופית 2"/>
          <p:cNvSpPr txBox="1">
            <a:spLocks noGrp="1"/>
          </p:cNvSpPr>
          <p:nvPr/>
        </p:nvSpPr>
        <p:spPr bwMode="auto">
          <a:xfrm>
            <a:off x="9080500" y="6613525"/>
            <a:ext cx="825500" cy="244475"/>
          </a:xfrm>
          <a:prstGeom prst="rect">
            <a:avLst/>
          </a:prstGeom>
          <a:noFill/>
          <a:ln w="9525">
            <a:noFill/>
            <a:miter lim="800000"/>
            <a:headEnd/>
            <a:tailEnd/>
          </a:ln>
        </p:spPr>
        <p:txBody>
          <a:bodyPr/>
          <a:lstStyle/>
          <a:p>
            <a:pPr algn="r" eaLnBrk="1" hangingPunct="1"/>
            <a:fld id="{91C3A88C-BFCF-4082-BF97-AE793B100FE0}" type="slidenum">
              <a:rPr lang="he-IL" sz="1200">
                <a:solidFill>
                  <a:srgbClr val="D38E27"/>
                </a:solidFill>
              </a:rPr>
              <a:pPr algn="r" eaLnBrk="1" hangingPunct="1"/>
              <a:t>19</a:t>
            </a:fld>
            <a:endParaRPr lang="en-US" sz="1200" dirty="0">
              <a:solidFill>
                <a:srgbClr val="D38E27"/>
              </a:solidFill>
            </a:endParaRPr>
          </a:p>
        </p:txBody>
      </p:sp>
      <p:sp>
        <p:nvSpPr>
          <p:cNvPr id="31748" name="WordArt 2"/>
          <p:cNvSpPr>
            <a:spLocks noChangeArrowheads="1" noChangeShapeType="1" noTextEdit="1"/>
          </p:cNvSpPr>
          <p:nvPr/>
        </p:nvSpPr>
        <p:spPr bwMode="auto">
          <a:xfrm>
            <a:off x="2176463" y="173038"/>
            <a:ext cx="5880100" cy="552450"/>
          </a:xfrm>
          <a:prstGeom prst="rect">
            <a:avLst/>
          </a:prstGeom>
        </p:spPr>
        <p:txBody>
          <a:bodyPr wrap="none" fromWordArt="1">
            <a:prstTxWarp prst="textPlain">
              <a:avLst>
                <a:gd name="adj" fmla="val 50000"/>
              </a:avLst>
            </a:prstTxWarp>
          </a:bodyPr>
          <a:lstStyle/>
          <a:p>
            <a:pPr algn="ctr" rtl="1"/>
            <a:r>
              <a:rPr lang="he-IL" sz="1800" kern="10" dirty="0">
                <a:ln w="12700">
                  <a:solidFill>
                    <a:schemeClr val="tx1"/>
                  </a:solidFill>
                  <a:round/>
                  <a:headEnd/>
                  <a:tailEnd/>
                </a:ln>
                <a:solidFill>
                  <a:schemeClr val="accent2"/>
                </a:solidFill>
                <a:latin typeface="Tahoma"/>
                <a:cs typeface="Tahoma"/>
              </a:rPr>
              <a:t>תקציב הועד לשנים </a:t>
            </a:r>
            <a:r>
              <a:rPr lang="he-IL" sz="1800" kern="10" dirty="0" smtClean="0">
                <a:ln w="12700">
                  <a:solidFill>
                    <a:schemeClr val="tx1"/>
                  </a:solidFill>
                  <a:round/>
                  <a:headEnd/>
                  <a:tailEnd/>
                </a:ln>
                <a:solidFill>
                  <a:schemeClr val="accent2"/>
                </a:solidFill>
                <a:latin typeface="Tahoma"/>
                <a:cs typeface="Tahoma"/>
              </a:rPr>
              <a:t>2012 </a:t>
            </a:r>
            <a:r>
              <a:rPr lang="he-IL" sz="1800" kern="10" dirty="0">
                <a:ln w="12700">
                  <a:solidFill>
                    <a:schemeClr val="tx1"/>
                  </a:solidFill>
                  <a:round/>
                  <a:headEnd/>
                  <a:tailEnd/>
                </a:ln>
                <a:solidFill>
                  <a:schemeClr val="accent2"/>
                </a:solidFill>
                <a:latin typeface="Tahoma"/>
                <a:cs typeface="Tahoma"/>
              </a:rPr>
              <a:t>- </a:t>
            </a:r>
            <a:r>
              <a:rPr lang="he-IL" sz="1800" kern="10" dirty="0" smtClean="0">
                <a:ln w="12700">
                  <a:solidFill>
                    <a:schemeClr val="tx1"/>
                  </a:solidFill>
                  <a:round/>
                  <a:headEnd/>
                  <a:tailEnd/>
                </a:ln>
                <a:solidFill>
                  <a:schemeClr val="accent2"/>
                </a:solidFill>
                <a:latin typeface="Tahoma"/>
                <a:cs typeface="Tahoma"/>
              </a:rPr>
              <a:t>2013 </a:t>
            </a:r>
            <a:r>
              <a:rPr lang="he-IL" sz="1800" kern="10" dirty="0">
                <a:ln w="12700">
                  <a:solidFill>
                    <a:schemeClr val="tx1"/>
                  </a:solidFill>
                  <a:round/>
                  <a:headEnd/>
                  <a:tailEnd/>
                </a:ln>
                <a:solidFill>
                  <a:schemeClr val="accent2"/>
                </a:solidFill>
                <a:latin typeface="Tahoma"/>
                <a:cs typeface="Tahoma"/>
              </a:rPr>
              <a:t>- </a:t>
            </a:r>
            <a:r>
              <a:rPr lang="he-IL" sz="1800" kern="10" dirty="0" smtClean="0">
                <a:ln w="12700">
                  <a:solidFill>
                    <a:schemeClr val="tx1"/>
                  </a:solidFill>
                  <a:round/>
                  <a:headEnd/>
                  <a:tailEnd/>
                </a:ln>
                <a:solidFill>
                  <a:schemeClr val="accent2"/>
                </a:solidFill>
                <a:latin typeface="Tahoma"/>
                <a:cs typeface="Tahoma"/>
              </a:rPr>
              <a:t>2014</a:t>
            </a:r>
            <a:endParaRPr lang="he-IL" sz="1800" kern="10" dirty="0">
              <a:ln w="12700">
                <a:solidFill>
                  <a:schemeClr val="tx1"/>
                </a:solidFill>
                <a:round/>
                <a:headEnd/>
                <a:tailEnd/>
              </a:ln>
              <a:solidFill>
                <a:schemeClr val="accent2"/>
              </a:solidFill>
              <a:latin typeface="Tahoma"/>
              <a:cs typeface="Tahoma"/>
            </a:endParaRPr>
          </a:p>
        </p:txBody>
      </p:sp>
      <p:sp>
        <p:nvSpPr>
          <p:cNvPr id="259081" name="AutoShape 9"/>
          <p:cNvSpPr>
            <a:spLocks noChangeArrowheads="1"/>
          </p:cNvSpPr>
          <p:nvPr/>
        </p:nvSpPr>
        <p:spPr bwMode="auto">
          <a:xfrm>
            <a:off x="146050" y="611188"/>
            <a:ext cx="9702800" cy="5880100"/>
          </a:xfrm>
          <a:prstGeom prst="bevel">
            <a:avLst>
              <a:gd name="adj" fmla="val 5051"/>
            </a:avLst>
          </a:prstGeom>
          <a:solidFill>
            <a:srgbClr val="FFFF99"/>
          </a:solidFill>
          <a:ln w="9525">
            <a:solidFill>
              <a:schemeClr val="tx1"/>
            </a:solidFill>
            <a:miter lim="800000"/>
            <a:headEnd/>
            <a:tailEnd/>
          </a:ln>
        </p:spPr>
        <p:txBody>
          <a:bodyPr anchor="ctr"/>
          <a:lstStyle/>
          <a:p>
            <a:pPr marL="363538" indent="-363538" algn="ctr" rtl="1">
              <a:lnSpc>
                <a:spcPct val="80000"/>
              </a:lnSpc>
            </a:pPr>
            <a:r>
              <a:rPr lang="he-IL" sz="2000" b="0" dirty="0" smtClean="0">
                <a:latin typeface="Arial Unicode MS" pitchFamily="34" charset="-128"/>
                <a:ea typeface="Arial Unicode MS" pitchFamily="34" charset="-128"/>
                <a:cs typeface="Arial Unicode MS" pitchFamily="34" charset="-128"/>
              </a:rPr>
              <a:t> </a:t>
            </a:r>
            <a:r>
              <a:rPr lang="he-IL" sz="2400" b="0" u="sng" dirty="0" smtClean="0">
                <a:latin typeface="Arial Unicode MS" pitchFamily="34" charset="-128"/>
                <a:ea typeface="Arial Unicode MS" pitchFamily="34" charset="-128"/>
                <a:cs typeface="Arial Unicode MS" pitchFamily="34" charset="-128"/>
              </a:rPr>
              <a:t>עקרונות התקציב לשנים  2012 , 2013 ו-2014</a:t>
            </a:r>
          </a:p>
          <a:p>
            <a:pPr marL="363538" indent="-363538" algn="ctr" rtl="1">
              <a:lnSpc>
                <a:spcPct val="80000"/>
              </a:lnSpc>
            </a:pPr>
            <a:endParaRPr lang="en-US" sz="2000" b="0" dirty="0" smtClean="0">
              <a:latin typeface="Arial Unicode MS" pitchFamily="34" charset="-128"/>
              <a:ea typeface="Arial Unicode MS" pitchFamily="34" charset="-128"/>
              <a:cs typeface="Arial Unicode MS" pitchFamily="34" charset="-128"/>
            </a:endParaRPr>
          </a:p>
          <a:p>
            <a:pPr marL="185738" lvl="0" indent="-185738" algn="r" rtl="1">
              <a:buFont typeface="Wingdings" pitchFamily="2" charset="2"/>
              <a:buChar char="Ø"/>
            </a:pPr>
            <a:r>
              <a:rPr lang="he-IL" sz="2000" dirty="0" smtClean="0"/>
              <a:t>התקציב מבוסס על הוצאות הועד השוטפות שהיו, על החלטות במהלך דיוני הועד וסיכומי האסיפות הכלליות, ובנוסף על תזרים ההכנסות של הועד מהמקורות השונים. תקציב שנים הבאות  יתבסס על תקציב זה עם שינויים והתאמות שיבוצעו ע"י הועד שיכהן . </a:t>
            </a:r>
            <a:endParaRPr lang="en-US" sz="2000" dirty="0" smtClean="0"/>
          </a:p>
          <a:p>
            <a:pPr marL="185738" lvl="0" indent="-185738" algn="r" rtl="1">
              <a:buFont typeface="Wingdings" pitchFamily="2" charset="2"/>
              <a:buChar char="Ø"/>
            </a:pPr>
            <a:r>
              <a:rPr lang="he-IL" sz="2000" dirty="0" smtClean="0"/>
              <a:t>התקציב לשנתיים, במעבר בין השנים יבוצע עדכון מדדי ואם יידרש יעודכנו גם סעיפי תקציב נוספים.</a:t>
            </a:r>
            <a:endParaRPr lang="en-US" sz="2000" dirty="0" smtClean="0"/>
          </a:p>
          <a:p>
            <a:pPr marL="185738" lvl="0" indent="-185738" algn="r" rtl="1">
              <a:buFont typeface="Wingdings" pitchFamily="2" charset="2"/>
              <a:buChar char="Ø"/>
            </a:pPr>
            <a:r>
              <a:rPr lang="he-IL" sz="2000" dirty="0" smtClean="0"/>
              <a:t>הסעיפים שי לחגים והפקת </a:t>
            </a:r>
            <a:r>
              <a:rPr lang="he-IL" sz="2000" dirty="0" err="1" smtClean="0"/>
              <a:t>ארועים</a:t>
            </a:r>
            <a:r>
              <a:rPr lang="he-IL" sz="2000" dirty="0" smtClean="0"/>
              <a:t> משמשים יחדיו את הועד לפעילויות החברתיות, ההפרדה טכנית במהותה. </a:t>
            </a:r>
            <a:endParaRPr lang="en-US" sz="2000" dirty="0" smtClean="0"/>
          </a:p>
          <a:p>
            <a:pPr marL="185738" lvl="0" indent="-185738" algn="r" rtl="1">
              <a:buFont typeface="Wingdings" pitchFamily="2" charset="2"/>
              <a:buChar char="Ø"/>
            </a:pPr>
            <a:r>
              <a:rPr lang="he-IL" sz="2000" dirty="0" smtClean="0"/>
              <a:t>סעיף ב.נ.מ (בלתי נצפה מראש)  - 5,000 ש"ח מהצעת התקציב מאפשר גמישות נוספת לנושאים חדשים שיעלו ובכך תימנע פריצה תקציבית (רזרבה בתקציב), בסעיף זה יכללו הוצאות רכבת באם ידרשו בעתיד.</a:t>
            </a:r>
            <a:endParaRPr lang="en-US" sz="2000" dirty="0" smtClean="0"/>
          </a:p>
          <a:p>
            <a:pPr marL="185738" lvl="0" indent="-185738" algn="r" rtl="1">
              <a:buFont typeface="Wingdings" pitchFamily="2" charset="2"/>
              <a:buChar char="Ø"/>
            </a:pPr>
            <a:r>
              <a:rPr lang="he-IL" sz="2000" dirty="0" smtClean="0"/>
              <a:t>בתקציב -  יכולת ניוד של 25% מכל סעיף בין הסעיפים, וכן הקדמות תקציב משנים הבאות להווה במקרה "שבר".</a:t>
            </a:r>
            <a:endParaRPr lang="en-US" sz="2000" dirty="0" smtClean="0"/>
          </a:p>
          <a:p>
            <a:pPr marL="185738" lvl="0" indent="-185738" algn="r" rtl="1">
              <a:buFont typeface="Wingdings" pitchFamily="2" charset="2"/>
              <a:buChar char="Ø"/>
            </a:pPr>
            <a:r>
              <a:rPr lang="he-IL" sz="2000" dirty="0" smtClean="0"/>
              <a:t>תרומות – הוספנו סעיף נוסף תרומה לקהילה, הועד מאמץ אוכלוסיות חלשות (בתי אבות וכד') ובכל שנה נוהג לחלק  שי לחגים הדלקת נר חנוכה וכד' – החלטנו להפריד פעילות זו בסעיפים ולהקצות סעיף נפרד .</a:t>
            </a:r>
            <a:endParaRPr lang="en-US" sz="2000" dirty="0" smtClean="0"/>
          </a:p>
        </p:txBody>
      </p:sp>
      <p:sp>
        <p:nvSpPr>
          <p:cNvPr id="2" name="מציין מיקום של כותרת תחתונה 1"/>
          <p:cNvSpPr>
            <a:spLocks noGrp="1"/>
          </p:cNvSpPr>
          <p:nvPr>
            <p:ph type="ftr" sz="quarter" idx="10"/>
          </p:nvPr>
        </p:nvSpPr>
        <p:spPr>
          <a:xfrm>
            <a:off x="-460345" y="6563372"/>
            <a:ext cx="3129392" cy="442912"/>
          </a:xfrm>
        </p:spPr>
        <p:txBody>
          <a:bodyPr/>
          <a:lstStyle/>
          <a:p>
            <a:pPr>
              <a:defRPr/>
            </a:pPr>
            <a:r>
              <a:rPr lang="he-IL" dirty="0" smtClean="0"/>
              <a:t>אסיפה כללית עמותת נאות עידן-  6.11.12</a:t>
            </a:r>
            <a:endParaRPr lang="en-US" dirty="0"/>
          </a:p>
        </p:txBody>
      </p:sp>
      <p:sp>
        <p:nvSpPr>
          <p:cNvPr id="3" name="מציין מיקום של מספר שקופית 2"/>
          <p:cNvSpPr>
            <a:spLocks noGrp="1"/>
          </p:cNvSpPr>
          <p:nvPr>
            <p:ph type="sldNum" sz="quarter" idx="11"/>
          </p:nvPr>
        </p:nvSpPr>
        <p:spPr/>
        <p:txBody>
          <a:bodyPr/>
          <a:lstStyle/>
          <a:p>
            <a:pPr>
              <a:defRPr/>
            </a:pPr>
            <a:fld id="{84B9D7E7-E692-4B46-8F3A-93073D995446}" type="slidenum">
              <a:rPr lang="he-IL"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2535238" y="80963"/>
            <a:ext cx="4833937" cy="758825"/>
          </a:xfrm>
          <a:prstGeom prst="rect">
            <a:avLst/>
          </a:prstGeom>
        </p:spPr>
        <p:txBody>
          <a:bodyPr wrap="none" fromWordArt="1">
            <a:prstTxWarp prst="textPlain">
              <a:avLst>
                <a:gd name="adj" fmla="val 50000"/>
              </a:avLst>
            </a:prstTxWarp>
          </a:bodyPr>
          <a:lstStyle/>
          <a:p>
            <a:pPr algn="ctr" rtl="1"/>
            <a:r>
              <a:rPr lang="he-IL" sz="3600" kern="10" dirty="0">
                <a:ln w="12700">
                  <a:solidFill>
                    <a:schemeClr val="tx1"/>
                  </a:solidFill>
                  <a:round/>
                  <a:headEnd/>
                  <a:tailEnd/>
                </a:ln>
                <a:solidFill>
                  <a:schemeClr val="accent2"/>
                </a:solidFill>
                <a:cs typeface="David"/>
              </a:rPr>
              <a:t>מטרות האסיפה הכללית</a:t>
            </a:r>
          </a:p>
        </p:txBody>
      </p:sp>
      <p:sp>
        <p:nvSpPr>
          <p:cNvPr id="11267" name="AutoShape 3"/>
          <p:cNvSpPr>
            <a:spLocks noChangeArrowheads="1"/>
          </p:cNvSpPr>
          <p:nvPr/>
        </p:nvSpPr>
        <p:spPr bwMode="auto">
          <a:xfrm>
            <a:off x="439738" y="1204913"/>
            <a:ext cx="8996362" cy="800100"/>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200" dirty="0">
                <a:latin typeface="Arial" pitchFamily="34" charset="0"/>
              </a:rPr>
              <a:t>הצגת סטטוס פעילות בשנה האחרונה – יו"ר הועד - </a:t>
            </a:r>
            <a:r>
              <a:rPr lang="he-IL" sz="3200" dirty="0" smtClean="0">
                <a:latin typeface="Arial" pitchFamily="34" charset="0"/>
              </a:rPr>
              <a:t>מוטי</a:t>
            </a:r>
            <a:endParaRPr lang="en-US" sz="3200" dirty="0"/>
          </a:p>
        </p:txBody>
      </p:sp>
      <p:sp>
        <p:nvSpPr>
          <p:cNvPr id="11268" name="מציין מיקום של מספר שקופית 5"/>
          <p:cNvSpPr>
            <a:spLocks noGrp="1"/>
          </p:cNvSpPr>
          <p:nvPr>
            <p:ph type="sldNum" sz="quarter" idx="11"/>
          </p:nvPr>
        </p:nvSpPr>
        <p:spPr bwMode="auto">
          <a:noFill/>
          <a:ln>
            <a:miter lim="800000"/>
            <a:headEnd/>
            <a:tailEnd/>
          </a:ln>
        </p:spPr>
        <p:txBody>
          <a:bodyPr/>
          <a:lstStyle/>
          <a:p>
            <a:fld id="{354BF4FE-7014-422D-A574-6D49C150FD85}" type="slidenum">
              <a:rPr lang="he-IL"/>
              <a:pPr/>
              <a:t>2</a:t>
            </a:fld>
            <a:endParaRPr lang="en-US" dirty="0"/>
          </a:p>
        </p:txBody>
      </p:sp>
      <p:sp>
        <p:nvSpPr>
          <p:cNvPr id="11269" name="מציין מיקום של כותרת תחתונה 6"/>
          <p:cNvSpPr>
            <a:spLocks noGrp="1"/>
          </p:cNvSpPr>
          <p:nvPr>
            <p:ph type="ftr" sz="quarter" idx="10"/>
          </p:nvPr>
        </p:nvSpPr>
        <p:spPr bwMode="auto">
          <a:xfrm>
            <a:off x="425450" y="6467475"/>
            <a:ext cx="2787651" cy="390525"/>
          </a:xfrm>
          <a:noFill/>
          <a:ln>
            <a:miter lim="800000"/>
            <a:headEnd/>
            <a:tailEnd/>
          </a:ln>
        </p:spPr>
        <p:txBody>
          <a:bodyPr/>
          <a:lstStyle/>
          <a:p>
            <a:pPr>
              <a:defRPr/>
            </a:pPr>
            <a:r>
              <a:rPr lang="he-IL" dirty="0" smtClean="0"/>
              <a:t>אסיפה כללית עמותת נאות עידן-  6.11.12</a:t>
            </a:r>
            <a:endParaRPr lang="en-US" dirty="0"/>
          </a:p>
        </p:txBody>
      </p:sp>
      <p:sp>
        <p:nvSpPr>
          <p:cNvPr id="11270" name="AutoShape 3"/>
          <p:cNvSpPr>
            <a:spLocks noChangeArrowheads="1"/>
          </p:cNvSpPr>
          <p:nvPr/>
        </p:nvSpPr>
        <p:spPr bwMode="auto">
          <a:xfrm>
            <a:off x="425450" y="2152650"/>
            <a:ext cx="8996362" cy="1114426"/>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200" dirty="0">
                <a:latin typeface="Arial" pitchFamily="34" charset="0"/>
              </a:rPr>
              <a:t>הצגת דוחות </a:t>
            </a:r>
            <a:r>
              <a:rPr lang="he-IL" sz="3200" dirty="0" smtClean="0">
                <a:latin typeface="Arial" pitchFamily="34" charset="0"/>
              </a:rPr>
              <a:t>כספיים </a:t>
            </a:r>
            <a:r>
              <a:rPr lang="he-IL" sz="3200" dirty="0">
                <a:latin typeface="Arial" pitchFamily="34" charset="0"/>
              </a:rPr>
              <a:t>והצעת תקציב לשנים </a:t>
            </a:r>
            <a:r>
              <a:rPr lang="he-IL" sz="3200" dirty="0" smtClean="0">
                <a:latin typeface="Arial" pitchFamily="34" charset="0"/>
              </a:rPr>
              <a:t>2013,2014 </a:t>
            </a:r>
            <a:r>
              <a:rPr lang="he-IL" sz="3200" dirty="0">
                <a:latin typeface="Arial" pitchFamily="34" charset="0"/>
              </a:rPr>
              <a:t>– </a:t>
            </a:r>
            <a:r>
              <a:rPr lang="he-IL" sz="3200" dirty="0" err="1">
                <a:latin typeface="Arial" pitchFamily="34" charset="0"/>
              </a:rPr>
              <a:t>גיזבר</a:t>
            </a:r>
            <a:r>
              <a:rPr lang="he-IL" sz="3200" dirty="0">
                <a:latin typeface="Arial" pitchFamily="34" charset="0"/>
              </a:rPr>
              <a:t> הועד – ישראל אברהם</a:t>
            </a:r>
            <a:endParaRPr lang="en-US" sz="3200" dirty="0">
              <a:latin typeface="Arial" pitchFamily="34" charset="0"/>
            </a:endParaRPr>
          </a:p>
        </p:txBody>
      </p:sp>
      <p:sp>
        <p:nvSpPr>
          <p:cNvPr id="11271" name="AutoShape 3"/>
          <p:cNvSpPr>
            <a:spLocks noChangeArrowheads="1"/>
          </p:cNvSpPr>
          <p:nvPr/>
        </p:nvSpPr>
        <p:spPr bwMode="auto">
          <a:xfrm>
            <a:off x="425450" y="4133850"/>
            <a:ext cx="9040813" cy="2103438"/>
          </a:xfrm>
          <a:prstGeom prst="cube">
            <a:avLst>
              <a:gd name="adj" fmla="val 12500"/>
            </a:avLst>
          </a:prstGeom>
          <a:solidFill>
            <a:srgbClr val="FFFF99"/>
          </a:solidFill>
          <a:ln w="9525">
            <a:solidFill>
              <a:schemeClr val="tx1"/>
            </a:solidFill>
            <a:miter lim="800000"/>
            <a:headEnd/>
            <a:tailEnd/>
          </a:ln>
        </p:spPr>
        <p:txBody>
          <a:bodyPr anchor="ctr"/>
          <a:lstStyle/>
          <a:p>
            <a:pPr algn="r" rtl="1"/>
            <a:r>
              <a:rPr lang="he-IL" sz="3200">
                <a:latin typeface="Arial" pitchFamily="34" charset="0"/>
              </a:rPr>
              <a:t>אישור האסיפה:</a:t>
            </a:r>
          </a:p>
          <a:p>
            <a:pPr marL="1436688" lvl="1" algn="r" rtl="1"/>
            <a:r>
              <a:rPr lang="he-IL" sz="3200">
                <a:latin typeface="Arial" pitchFamily="34" charset="0"/>
              </a:rPr>
              <a:t>המשך העסקת רו"ח</a:t>
            </a:r>
          </a:p>
          <a:p>
            <a:pPr marL="1436688" lvl="1" algn="r" rtl="1"/>
            <a:r>
              <a:rPr lang="he-IL" sz="3200">
                <a:latin typeface="Arial" pitchFamily="34" charset="0"/>
              </a:rPr>
              <a:t>דוחות כספיים</a:t>
            </a:r>
          </a:p>
          <a:p>
            <a:pPr marL="1436688" lvl="1" algn="r" rtl="1"/>
            <a:r>
              <a:rPr lang="he-IL" sz="3200">
                <a:latin typeface="Arial" pitchFamily="34" charset="0"/>
              </a:rPr>
              <a:t>תקציב פעילות</a:t>
            </a:r>
            <a:endParaRPr lang="en-US" sz="3200"/>
          </a:p>
        </p:txBody>
      </p:sp>
      <p:sp>
        <p:nvSpPr>
          <p:cNvPr id="11272" name="AutoShape 3"/>
          <p:cNvSpPr>
            <a:spLocks noChangeArrowheads="1"/>
          </p:cNvSpPr>
          <p:nvPr/>
        </p:nvSpPr>
        <p:spPr bwMode="auto">
          <a:xfrm>
            <a:off x="439738" y="3355975"/>
            <a:ext cx="8982074" cy="800100"/>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200" dirty="0" smtClean="0">
                <a:latin typeface="Arial" pitchFamily="34" charset="0"/>
              </a:rPr>
              <a:t>בחירות לוועד חדש</a:t>
            </a: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WordArt 2"/>
          <p:cNvSpPr>
            <a:spLocks noChangeArrowheads="1" noChangeShapeType="1" noTextEdit="1"/>
          </p:cNvSpPr>
          <p:nvPr/>
        </p:nvSpPr>
        <p:spPr bwMode="auto">
          <a:xfrm>
            <a:off x="1019175" y="412750"/>
            <a:ext cx="7843838" cy="6262688"/>
          </a:xfrm>
          <a:prstGeom prst="rect">
            <a:avLst/>
          </a:prstGeom>
        </p:spPr>
        <p:txBody>
          <a:bodyPr wrap="none" fromWordArt="1">
            <a:prstTxWarp prst="textFadeUp">
              <a:avLst>
                <a:gd name="adj" fmla="val 9991"/>
              </a:avLst>
            </a:prstTxWarp>
          </a:bodyPr>
          <a:lstStyle/>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החלטות: </a:t>
            </a: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     רו"ח</a:t>
            </a: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     </a:t>
            </a: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תקציב</a:t>
            </a:r>
          </a:p>
          <a:p>
            <a:pPr algn="r" rtl="1"/>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בחירת וועד חדש</a:t>
            </a:r>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a:p>
            <a:pPr algn="r" rtl="1"/>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נושאים נוספים:</a:t>
            </a: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     </a:t>
            </a: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סקר צורכי הציבור</a:t>
            </a:r>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התייחסות הפורום</a:t>
            </a:r>
          </a:p>
          <a:p>
            <a:pPr algn="r" rtl="1"/>
            <a:r>
              <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ונושאים </a:t>
            </a:r>
            <a:r>
              <a:rPr lang="he-IL" sz="3600" kern="10" dirty="0" smtClean="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rPr>
              <a:t>נוספים</a:t>
            </a:r>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a:p>
            <a:pPr algn="r" rtl="1"/>
            <a:endParaRPr lang="he-IL" sz="3600" kern="10" dirty="0">
              <a:ln w="12700">
                <a:solidFill>
                  <a:srgbClr val="000099"/>
                </a:solidFill>
                <a:round/>
                <a:headEnd/>
                <a:tailEnd/>
              </a:ln>
              <a:gradFill rotWithShape="1">
                <a:gsLst>
                  <a:gs pos="0">
                    <a:srgbClr val="185E76"/>
                  </a:gs>
                  <a:gs pos="50000">
                    <a:srgbClr val="33CCFF"/>
                  </a:gs>
                  <a:gs pos="100000">
                    <a:srgbClr val="185E76"/>
                  </a:gs>
                </a:gsLst>
                <a:lin ang="5400000" scaled="1"/>
              </a:gradFill>
              <a:effectLst>
                <a:outerShdw dist="71842" dir="2700000" algn="ctr" rotWithShape="0">
                  <a:srgbClr val="000099"/>
                </a:outerShdw>
              </a:effectLst>
              <a:latin typeface="Tahoma"/>
              <a:cs typeface="Tahoma"/>
            </a:endParaRPr>
          </a:p>
        </p:txBody>
      </p:sp>
      <p:sp>
        <p:nvSpPr>
          <p:cNvPr id="33795" name="מציין מיקום של מספר שקופית 2"/>
          <p:cNvSpPr txBox="1">
            <a:spLocks noGrp="1"/>
          </p:cNvSpPr>
          <p:nvPr/>
        </p:nvSpPr>
        <p:spPr bwMode="auto">
          <a:xfrm>
            <a:off x="9080500" y="6613525"/>
            <a:ext cx="825500" cy="244475"/>
          </a:xfrm>
          <a:prstGeom prst="rect">
            <a:avLst/>
          </a:prstGeom>
          <a:noFill/>
          <a:ln w="9525">
            <a:noFill/>
            <a:miter lim="800000"/>
            <a:headEnd/>
            <a:tailEnd/>
          </a:ln>
        </p:spPr>
        <p:txBody>
          <a:bodyPr/>
          <a:lstStyle/>
          <a:p>
            <a:pPr algn="r" eaLnBrk="1" hangingPunct="1"/>
            <a:fld id="{255B4B4F-3B64-4A7D-98EB-A1D5DBDF29BE}" type="slidenum">
              <a:rPr lang="he-IL" sz="1200">
                <a:solidFill>
                  <a:srgbClr val="D38E27"/>
                </a:solidFill>
              </a:rPr>
              <a:pPr algn="r" eaLnBrk="1" hangingPunct="1"/>
              <a:t>20</a:t>
            </a:fld>
            <a:endParaRPr lang="en-US" sz="1200">
              <a:solidFill>
                <a:srgbClr val="D38E27"/>
              </a:solidFill>
            </a:endParaRPr>
          </a:p>
        </p:txBody>
      </p:sp>
      <p:sp>
        <p:nvSpPr>
          <p:cNvPr id="33796" name="מציין מיקום של כותרת תחתונה 3"/>
          <p:cNvSpPr txBox="1">
            <a:spLocks noGrp="1"/>
          </p:cNvSpPr>
          <p:nvPr/>
        </p:nvSpPr>
        <p:spPr bwMode="auto">
          <a:xfrm>
            <a:off x="-363538" y="6415088"/>
            <a:ext cx="3049588" cy="442912"/>
          </a:xfrm>
          <a:prstGeom prst="rect">
            <a:avLst/>
          </a:prstGeom>
          <a:noFill/>
          <a:ln w="9525">
            <a:noFill/>
            <a:miter lim="800000"/>
            <a:headEnd/>
            <a:tailEnd/>
          </a:ln>
        </p:spPr>
        <p:txBody>
          <a:bodyPr/>
          <a:lstStyle/>
          <a:p>
            <a:pPr lvl="0" algn="r" eaLnBrk="1" hangingPunct="1">
              <a:defRPr/>
            </a:pPr>
            <a:endParaRPr lang="en-US" sz="1200" dirty="0">
              <a:solidFill>
                <a:srgbClr val="FF0000"/>
              </a:solidFill>
            </a:endParaRPr>
          </a:p>
        </p:txBody>
      </p:sp>
      <p:sp>
        <p:nvSpPr>
          <p:cNvPr id="2" name="מציין מיקום של כותרת תחתונה 1"/>
          <p:cNvSpPr>
            <a:spLocks noGrp="1"/>
          </p:cNvSpPr>
          <p:nvPr>
            <p:ph type="ftr" sz="quarter" idx="10"/>
          </p:nvPr>
        </p:nvSpPr>
        <p:spPr>
          <a:xfrm>
            <a:off x="510381" y="6564704"/>
            <a:ext cx="2665305" cy="442912"/>
          </a:xfrm>
        </p:spPr>
        <p:txBody>
          <a:bodyPr/>
          <a:lstStyle/>
          <a:p>
            <a:pPr>
              <a:defRPr/>
            </a:pPr>
            <a:r>
              <a:rPr lang="he-IL" dirty="0" smtClean="0"/>
              <a:t>אסיפה כללית עמותת נאות עידן-  6.11.12</a:t>
            </a:r>
            <a:endParaRPr lang="en-US" dirty="0"/>
          </a:p>
        </p:txBody>
      </p:sp>
      <p:sp>
        <p:nvSpPr>
          <p:cNvPr id="3" name="מציין מיקום של מספר שקופית 2"/>
          <p:cNvSpPr>
            <a:spLocks noGrp="1"/>
          </p:cNvSpPr>
          <p:nvPr>
            <p:ph type="sldNum" sz="quarter" idx="11"/>
          </p:nvPr>
        </p:nvSpPr>
        <p:spPr/>
        <p:txBody>
          <a:bodyPr/>
          <a:lstStyle/>
          <a:p>
            <a:pPr>
              <a:defRPr/>
            </a:pPr>
            <a:fld id="{84B9D7E7-E692-4B46-8F3A-93073D995446}" type="slidenum">
              <a:rPr lang="he-IL" smtClean="0"/>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87746"/>
                                        </p:tgtEl>
                                        <p:attrNameLst>
                                          <p:attrName>style.visibility</p:attrName>
                                        </p:attrNameLst>
                                      </p:cBhvr>
                                      <p:to>
                                        <p:strVal val="visible"/>
                                      </p:to>
                                    </p:set>
                                    <p:anim calcmode="lin" valueType="num">
                                      <p:cBhvr>
                                        <p:cTn id="7" dur="500" fill="hold"/>
                                        <p:tgtEl>
                                          <p:spTgt spid="287746"/>
                                        </p:tgtEl>
                                        <p:attrNameLst>
                                          <p:attrName>ppt_w</p:attrName>
                                        </p:attrNameLst>
                                      </p:cBhvr>
                                      <p:tavLst>
                                        <p:tav tm="0">
                                          <p:val>
                                            <p:fltVal val="0"/>
                                          </p:val>
                                        </p:tav>
                                        <p:tav tm="100000">
                                          <p:val>
                                            <p:strVal val="#ppt_w"/>
                                          </p:val>
                                        </p:tav>
                                      </p:tavLst>
                                    </p:anim>
                                    <p:anim calcmode="lin" valueType="num">
                                      <p:cBhvr>
                                        <p:cTn id="8" dur="500" fill="hold"/>
                                        <p:tgtEl>
                                          <p:spTgt spid="2877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כותרת תחתונה 1"/>
          <p:cNvSpPr>
            <a:spLocks noGrp="1"/>
          </p:cNvSpPr>
          <p:nvPr>
            <p:ph type="ftr" sz="quarter" idx="10"/>
          </p:nvPr>
        </p:nvSpPr>
        <p:spPr/>
        <p:txBody>
          <a:bodyPr/>
          <a:lstStyle/>
          <a:p>
            <a:pPr>
              <a:defRPr/>
            </a:pPr>
            <a:r>
              <a:rPr lang="he-IL" smtClean="0"/>
              <a:t>אסיפה כללית עמותת נאות עידן-  6.11.12</a:t>
            </a:r>
            <a:endParaRPr lang="en-US" dirty="0"/>
          </a:p>
        </p:txBody>
      </p:sp>
      <p:sp>
        <p:nvSpPr>
          <p:cNvPr id="3" name="מציין מיקום של מספר שקופית 2"/>
          <p:cNvSpPr>
            <a:spLocks noGrp="1"/>
          </p:cNvSpPr>
          <p:nvPr>
            <p:ph type="sldNum" sz="quarter" idx="11"/>
          </p:nvPr>
        </p:nvSpPr>
        <p:spPr/>
        <p:txBody>
          <a:bodyPr/>
          <a:lstStyle/>
          <a:p>
            <a:pPr>
              <a:defRPr/>
            </a:pPr>
            <a:fld id="{84B9D7E7-E692-4B46-8F3A-93073D995446}" type="slidenum">
              <a:rPr lang="he-IL" smtClean="0"/>
              <a:pPr>
                <a:defRPr/>
              </a:pPr>
              <a:t>3</a:t>
            </a:fld>
            <a:endParaRPr lang="en-US"/>
          </a:p>
        </p:txBody>
      </p:sp>
      <p:sp>
        <p:nvSpPr>
          <p:cNvPr id="5" name="WordArt 2"/>
          <p:cNvSpPr>
            <a:spLocks noChangeArrowheads="1" noChangeShapeType="1" noTextEdit="1"/>
          </p:cNvSpPr>
          <p:nvPr/>
        </p:nvSpPr>
        <p:spPr bwMode="auto">
          <a:xfrm>
            <a:off x="2379663" y="133469"/>
            <a:ext cx="4833937" cy="758825"/>
          </a:xfrm>
          <a:prstGeom prst="rect">
            <a:avLst/>
          </a:prstGeom>
        </p:spPr>
        <p:txBody>
          <a:bodyPr wrap="none" fromWordArt="1">
            <a:prstTxWarp prst="textPlain">
              <a:avLst>
                <a:gd name="adj" fmla="val 50000"/>
              </a:avLst>
            </a:prstTxWarp>
          </a:bodyPr>
          <a:lstStyle/>
          <a:p>
            <a:pPr algn="ctr" rtl="1"/>
            <a:r>
              <a:rPr lang="he-IL" sz="3600" kern="10" dirty="0" smtClean="0">
                <a:ln w="12700">
                  <a:solidFill>
                    <a:schemeClr val="tx1"/>
                  </a:solidFill>
                  <a:round/>
                  <a:headEnd/>
                  <a:tailEnd/>
                </a:ln>
                <a:solidFill>
                  <a:schemeClr val="accent2"/>
                </a:solidFill>
                <a:cs typeface="David"/>
              </a:rPr>
              <a:t>וועד העמותה וועדת ביקורת</a:t>
            </a:r>
            <a:endParaRPr lang="he-IL" sz="3600" kern="10" dirty="0">
              <a:ln w="12700">
                <a:solidFill>
                  <a:schemeClr val="tx1"/>
                </a:solidFill>
                <a:round/>
                <a:headEnd/>
                <a:tailEnd/>
              </a:ln>
              <a:solidFill>
                <a:schemeClr val="accent2"/>
              </a:solidFill>
              <a:cs typeface="David"/>
            </a:endParaRPr>
          </a:p>
        </p:txBody>
      </p:sp>
      <p:sp>
        <p:nvSpPr>
          <p:cNvPr id="6" name="AutoShape 3"/>
          <p:cNvSpPr>
            <a:spLocks noChangeArrowheads="1"/>
          </p:cNvSpPr>
          <p:nvPr/>
        </p:nvSpPr>
        <p:spPr bwMode="auto">
          <a:xfrm>
            <a:off x="480670" y="840259"/>
            <a:ext cx="9058746" cy="4201298"/>
          </a:xfrm>
          <a:prstGeom prst="cube">
            <a:avLst>
              <a:gd name="adj" fmla="val 12500"/>
            </a:avLst>
          </a:prstGeom>
          <a:solidFill>
            <a:srgbClr val="FFFF99"/>
          </a:solidFill>
          <a:ln w="9525">
            <a:solidFill>
              <a:schemeClr val="tx1"/>
            </a:solidFill>
            <a:miter lim="800000"/>
            <a:headEnd/>
            <a:tailEnd/>
          </a:ln>
        </p:spPr>
        <p:txBody>
          <a:bodyPr anchor="ctr"/>
          <a:lstStyle/>
          <a:p>
            <a:pPr algn="r" rtl="1"/>
            <a:r>
              <a:rPr lang="he-IL" sz="2800" dirty="0" smtClean="0">
                <a:latin typeface="Arial" pitchFamily="34" charset="0"/>
              </a:rPr>
              <a:t>ועד העמותה היוצא:</a:t>
            </a:r>
          </a:p>
          <a:p>
            <a:pPr algn="r" rtl="1"/>
            <a:r>
              <a:rPr lang="he-IL" sz="2800" dirty="0" smtClean="0">
                <a:latin typeface="Arial" pitchFamily="34" charset="0"/>
              </a:rPr>
              <a:t>מוטי  ברקאי– יו"ר הועד</a:t>
            </a:r>
          </a:p>
          <a:p>
            <a:pPr algn="r" rtl="1"/>
            <a:r>
              <a:rPr lang="he-IL" sz="2800" dirty="0" smtClean="0">
                <a:latin typeface="Arial" pitchFamily="34" charset="0"/>
              </a:rPr>
              <a:t>ישראל אברהם</a:t>
            </a:r>
          </a:p>
          <a:p>
            <a:pPr algn="r" rtl="1"/>
            <a:r>
              <a:rPr lang="he-IL" sz="2800" dirty="0" smtClean="0">
                <a:latin typeface="Arial" pitchFamily="34" charset="0"/>
              </a:rPr>
              <a:t>דני מידן</a:t>
            </a:r>
          </a:p>
          <a:p>
            <a:pPr algn="r" rtl="1"/>
            <a:r>
              <a:rPr lang="he-IL" sz="2800" dirty="0" smtClean="0">
                <a:latin typeface="Arial" pitchFamily="34" charset="0"/>
              </a:rPr>
              <a:t>כפיר דרור</a:t>
            </a:r>
          </a:p>
          <a:p>
            <a:pPr algn="r" rtl="1"/>
            <a:r>
              <a:rPr lang="he-IL" sz="2800" dirty="0" smtClean="0">
                <a:latin typeface="Arial" pitchFamily="34" charset="0"/>
              </a:rPr>
              <a:t>צביקה ארונוביץ</a:t>
            </a:r>
          </a:p>
          <a:p>
            <a:pPr algn="r" rtl="1"/>
            <a:r>
              <a:rPr lang="he-IL" sz="2800" dirty="0" smtClean="0">
                <a:latin typeface="Arial" pitchFamily="34" charset="0"/>
              </a:rPr>
              <a:t>זאב נשר (פרש באמצע התקופה)</a:t>
            </a:r>
          </a:p>
          <a:p>
            <a:pPr algn="r" rtl="1"/>
            <a:r>
              <a:rPr lang="he-IL" sz="2800" dirty="0" smtClean="0">
                <a:latin typeface="Arial" pitchFamily="34" charset="0"/>
              </a:rPr>
              <a:t>הילל פוסק</a:t>
            </a:r>
          </a:p>
          <a:p>
            <a:pPr algn="r" rtl="1"/>
            <a:r>
              <a:rPr lang="he-IL" sz="2800" dirty="0" smtClean="0">
                <a:latin typeface="Arial" pitchFamily="34" charset="0"/>
              </a:rPr>
              <a:t>עליזה פוסק</a:t>
            </a:r>
            <a:endParaRPr lang="en-US" sz="2800" dirty="0"/>
          </a:p>
        </p:txBody>
      </p:sp>
      <p:sp>
        <p:nvSpPr>
          <p:cNvPr id="7" name="AutoShape 6"/>
          <p:cNvSpPr>
            <a:spLocks noChangeArrowheads="1"/>
          </p:cNvSpPr>
          <p:nvPr/>
        </p:nvSpPr>
        <p:spPr bwMode="auto">
          <a:xfrm>
            <a:off x="390525" y="5051425"/>
            <a:ext cx="9124177" cy="1392238"/>
          </a:xfrm>
          <a:prstGeom prst="cube">
            <a:avLst>
              <a:gd name="adj" fmla="val 33801"/>
            </a:avLst>
          </a:prstGeom>
          <a:solidFill>
            <a:srgbClr val="FFFF99"/>
          </a:solidFill>
          <a:ln w="9525">
            <a:solidFill>
              <a:schemeClr val="tx1"/>
            </a:solidFill>
            <a:miter lim="800000"/>
            <a:headEnd/>
            <a:tailEnd/>
          </a:ln>
        </p:spPr>
        <p:txBody>
          <a:bodyPr anchor="ctr"/>
          <a:lstStyle/>
          <a:p>
            <a:pPr algn="r" rtl="1">
              <a:lnSpc>
                <a:spcPct val="110000"/>
              </a:lnSpc>
            </a:pPr>
            <a:r>
              <a:rPr lang="he-IL" sz="2800" dirty="0" smtClean="0"/>
              <a:t>וועדת ביקורת היוצאת: היפו וחי בישראל </a:t>
            </a:r>
            <a:endParaRPr lang="en-US" sz="2800"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7"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379663" y="652463"/>
            <a:ext cx="4833937" cy="758825"/>
          </a:xfrm>
          <a:prstGeom prst="rect">
            <a:avLst/>
          </a:prstGeom>
        </p:spPr>
        <p:txBody>
          <a:bodyPr wrap="none" fromWordArt="1">
            <a:prstTxWarp prst="textPlain">
              <a:avLst>
                <a:gd name="adj" fmla="val 50000"/>
              </a:avLst>
            </a:prstTxWarp>
          </a:bodyPr>
          <a:lstStyle/>
          <a:p>
            <a:pPr algn="ctr" rtl="1"/>
            <a:r>
              <a:rPr lang="he-IL" sz="3600" kern="10" dirty="0" smtClean="0">
                <a:ln w="12700">
                  <a:solidFill>
                    <a:schemeClr val="tx1"/>
                  </a:solidFill>
                  <a:round/>
                  <a:headEnd/>
                  <a:tailEnd/>
                </a:ln>
                <a:solidFill>
                  <a:schemeClr val="accent2"/>
                </a:solidFill>
                <a:cs typeface="David"/>
              </a:rPr>
              <a:t>פעילות </a:t>
            </a:r>
            <a:r>
              <a:rPr lang="he-IL" sz="3600" kern="10" dirty="0">
                <a:ln w="12700">
                  <a:solidFill>
                    <a:schemeClr val="tx1"/>
                  </a:solidFill>
                  <a:round/>
                  <a:headEnd/>
                  <a:tailEnd/>
                </a:ln>
                <a:solidFill>
                  <a:schemeClr val="accent2"/>
                </a:solidFill>
                <a:cs typeface="David"/>
              </a:rPr>
              <a:t>וועד העמותה</a:t>
            </a:r>
          </a:p>
        </p:txBody>
      </p:sp>
      <p:sp>
        <p:nvSpPr>
          <p:cNvPr id="274435" name="AutoShape 3"/>
          <p:cNvSpPr>
            <a:spLocks noChangeArrowheads="1"/>
          </p:cNvSpPr>
          <p:nvPr/>
        </p:nvSpPr>
        <p:spPr bwMode="auto">
          <a:xfrm>
            <a:off x="496888" y="1662112"/>
            <a:ext cx="8996362" cy="173037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latin typeface="Arial" pitchFamily="34" charset="0"/>
              </a:rPr>
              <a:t>שיפור הביטחון האישי של תושבי השכונה.</a:t>
            </a:r>
            <a:endParaRPr lang="en-US" sz="3600" dirty="0"/>
          </a:p>
        </p:txBody>
      </p:sp>
      <p:sp>
        <p:nvSpPr>
          <p:cNvPr id="274437" name="AutoShape 5"/>
          <p:cNvSpPr>
            <a:spLocks noChangeArrowheads="1"/>
          </p:cNvSpPr>
          <p:nvPr/>
        </p:nvSpPr>
        <p:spPr bwMode="auto">
          <a:xfrm>
            <a:off x="433388" y="3415957"/>
            <a:ext cx="8996362" cy="142557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סיום החלפת </a:t>
            </a:r>
            <a:r>
              <a:rPr lang="he-IL" sz="3600" dirty="0"/>
              <a:t>תשתית המים בשכונה. </a:t>
            </a:r>
          </a:p>
        </p:txBody>
      </p:sp>
      <p:sp>
        <p:nvSpPr>
          <p:cNvPr id="274438" name="AutoShape 6"/>
          <p:cNvSpPr>
            <a:spLocks noChangeArrowheads="1"/>
          </p:cNvSpPr>
          <p:nvPr/>
        </p:nvSpPr>
        <p:spPr bwMode="auto">
          <a:xfrm>
            <a:off x="422019" y="4866070"/>
            <a:ext cx="8996363" cy="1392238"/>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החלפת מפעיל המכולת </a:t>
            </a:r>
            <a:endParaRPr lang="en-US" sz="3600" dirty="0"/>
          </a:p>
        </p:txBody>
      </p:sp>
      <p:sp>
        <p:nvSpPr>
          <p:cNvPr id="12294" name="מציין מיקום של מספר שקופית 5"/>
          <p:cNvSpPr txBox="1">
            <a:spLocks noGrp="1"/>
          </p:cNvSpPr>
          <p:nvPr/>
        </p:nvSpPr>
        <p:spPr bwMode="auto">
          <a:xfrm>
            <a:off x="9080500" y="6613525"/>
            <a:ext cx="825500" cy="244475"/>
          </a:xfrm>
          <a:prstGeom prst="rect">
            <a:avLst/>
          </a:prstGeom>
          <a:noFill/>
          <a:ln w="9525">
            <a:noFill/>
            <a:miter lim="800000"/>
            <a:headEnd/>
            <a:tailEnd/>
          </a:ln>
        </p:spPr>
        <p:txBody>
          <a:bodyPr/>
          <a:lstStyle/>
          <a:p>
            <a:pPr algn="r" eaLnBrk="1" hangingPunct="1"/>
            <a:fld id="{BD5254FB-0171-4BCC-AF80-9FC9A2DD4087}" type="slidenum">
              <a:rPr lang="he-IL" sz="1200">
                <a:solidFill>
                  <a:srgbClr val="D38E27"/>
                </a:solidFill>
              </a:rPr>
              <a:pPr algn="r" eaLnBrk="1" hangingPunct="1"/>
              <a:t>4</a:t>
            </a:fld>
            <a:endParaRPr lang="en-US" sz="1200">
              <a:solidFill>
                <a:srgbClr val="D38E27"/>
              </a:solidFill>
            </a:endParaRPr>
          </a:p>
        </p:txBody>
      </p:sp>
      <p:sp>
        <p:nvSpPr>
          <p:cNvPr id="12295" name="מציין מיקום של כותרת תחתונה 6"/>
          <p:cNvSpPr txBox="1">
            <a:spLocks noGrp="1"/>
          </p:cNvSpPr>
          <p:nvPr/>
        </p:nvSpPr>
        <p:spPr bwMode="auto">
          <a:xfrm>
            <a:off x="-230188" y="6491288"/>
            <a:ext cx="2787651" cy="442912"/>
          </a:xfrm>
          <a:prstGeom prst="rect">
            <a:avLst/>
          </a:prstGeom>
          <a:noFill/>
          <a:ln w="9525">
            <a:noFill/>
            <a:miter lim="800000"/>
            <a:headEnd/>
            <a:tailEnd/>
          </a:ln>
        </p:spPr>
        <p:txBody>
          <a:bodyPr/>
          <a:lstStyle/>
          <a:p>
            <a:pPr lvl="0" algn="r" eaLnBrk="1" hangingPunct="1">
              <a:defRPr/>
            </a:pPr>
            <a:endParaRPr lang="en-US" sz="1200" dirty="0">
              <a:solidFill>
                <a:srgbClr val="FF0000"/>
              </a:solidFill>
            </a:endParaRPr>
          </a:p>
        </p:txBody>
      </p:sp>
      <p:sp>
        <p:nvSpPr>
          <p:cNvPr id="2" name="מציין מיקום של כותרת תחתונה 1"/>
          <p:cNvSpPr>
            <a:spLocks noGrp="1"/>
          </p:cNvSpPr>
          <p:nvPr>
            <p:ph type="ftr" sz="quarter" idx="10"/>
          </p:nvPr>
        </p:nvSpPr>
        <p:spPr>
          <a:xfrm>
            <a:off x="215900" y="6443663"/>
            <a:ext cx="2660650" cy="292099"/>
          </a:xfrm>
        </p:spPr>
        <p:txBody>
          <a:bodyPr/>
          <a:lstStyle/>
          <a:p>
            <a:pPr>
              <a:defRPr/>
            </a:pPr>
            <a:r>
              <a:rPr lang="he-IL" dirty="0" smtClean="0"/>
              <a:t>אסיפה כללית עמותת נאות עידן-  6.11.12</a:t>
            </a:r>
            <a:endParaRPr lang="en-US" dirty="0"/>
          </a:p>
        </p:txBody>
      </p:sp>
      <p:sp>
        <p:nvSpPr>
          <p:cNvPr id="3" name="מציין מיקום של מספר שקופית 2"/>
          <p:cNvSpPr>
            <a:spLocks noGrp="1"/>
          </p:cNvSpPr>
          <p:nvPr>
            <p:ph type="sldNum" sz="quarter" idx="11"/>
          </p:nvPr>
        </p:nvSpPr>
        <p:spPr/>
        <p:txBody>
          <a:bodyPr/>
          <a:lstStyle/>
          <a:p>
            <a:pPr>
              <a:defRPr/>
            </a:pPr>
            <a:fld id="{84B9D7E7-E692-4B46-8F3A-93073D995446}" type="slidenum">
              <a:rPr lang="he-IL"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74435"/>
                                        </p:tgtEl>
                                        <p:attrNameLst>
                                          <p:attrName>style.visibility</p:attrName>
                                        </p:attrNameLst>
                                      </p:cBhvr>
                                      <p:to>
                                        <p:strVal val="visible"/>
                                      </p:to>
                                    </p:set>
                                    <p:animEffect transition="in" filter="wipe(right)">
                                      <p:cBhvr>
                                        <p:cTn id="7" dur="500"/>
                                        <p:tgtEl>
                                          <p:spTgt spid="2744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74437"/>
                                        </p:tgtEl>
                                        <p:attrNameLst>
                                          <p:attrName>style.visibility</p:attrName>
                                        </p:attrNameLst>
                                      </p:cBhvr>
                                      <p:to>
                                        <p:strVal val="visible"/>
                                      </p:to>
                                    </p:set>
                                    <p:animEffect transition="in" filter="wipe(right)">
                                      <p:cBhvr>
                                        <p:cTn id="12" dur="500"/>
                                        <p:tgtEl>
                                          <p:spTgt spid="2744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74438"/>
                                        </p:tgtEl>
                                        <p:attrNameLst>
                                          <p:attrName>style.visibility</p:attrName>
                                        </p:attrNameLst>
                                      </p:cBhvr>
                                      <p:to>
                                        <p:strVal val="visible"/>
                                      </p:to>
                                    </p:set>
                                    <p:animEffect transition="in" filter="wipe(right)">
                                      <p:cBhvr>
                                        <p:cTn id="17" dur="500"/>
                                        <p:tgtEl>
                                          <p:spTgt spid="274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animBg="1" autoUpdateAnimBg="0"/>
      <p:bldP spid="274437" grpId="0" animBg="1" autoUpdateAnimBg="0"/>
      <p:bldP spid="274438"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981200" y="419100"/>
            <a:ext cx="6057899" cy="992189"/>
          </a:xfrm>
          <a:prstGeom prst="rect">
            <a:avLst/>
          </a:prstGeom>
        </p:spPr>
        <p:txBody>
          <a:bodyPr wrap="none" fromWordArt="1">
            <a:prstTxWarp prst="textPlain">
              <a:avLst>
                <a:gd name="adj" fmla="val 50000"/>
              </a:avLst>
            </a:prstTxWarp>
          </a:bodyPr>
          <a:lstStyle/>
          <a:p>
            <a:pPr algn="ctr" rtl="1">
              <a:defRPr/>
            </a:pPr>
            <a:r>
              <a:rPr lang="he-IL" sz="3600" kern="10" dirty="0" smtClean="0">
                <a:ln w="12700">
                  <a:solidFill>
                    <a:schemeClr val="tx1"/>
                  </a:solidFill>
                  <a:round/>
                  <a:headEnd/>
                  <a:tailEnd/>
                </a:ln>
                <a:solidFill>
                  <a:schemeClr val="accent2"/>
                </a:solidFill>
                <a:cs typeface="David"/>
              </a:rPr>
              <a:t>פעילות </a:t>
            </a:r>
            <a:r>
              <a:rPr lang="he-IL" sz="3600" kern="10" dirty="0">
                <a:ln w="12700">
                  <a:solidFill>
                    <a:schemeClr val="tx1"/>
                  </a:solidFill>
                  <a:round/>
                  <a:headEnd/>
                  <a:tailEnd/>
                </a:ln>
                <a:solidFill>
                  <a:schemeClr val="accent2"/>
                </a:solidFill>
                <a:cs typeface="David"/>
              </a:rPr>
              <a:t>וועד העמותה(</a:t>
            </a:r>
            <a:r>
              <a:rPr lang="he-IL" sz="2800" kern="10" dirty="0">
                <a:ln w="12700">
                  <a:solidFill>
                    <a:schemeClr val="tx1"/>
                  </a:solidFill>
                  <a:round/>
                  <a:headEnd/>
                  <a:tailEnd/>
                </a:ln>
                <a:solidFill>
                  <a:schemeClr val="accent2"/>
                </a:solidFill>
                <a:cs typeface="David"/>
              </a:rPr>
              <a:t>המשך</a:t>
            </a:r>
            <a:r>
              <a:rPr lang="he-IL" sz="3600" kern="10" dirty="0">
                <a:ln w="12700">
                  <a:solidFill>
                    <a:schemeClr val="tx1"/>
                  </a:solidFill>
                  <a:round/>
                  <a:headEnd/>
                  <a:tailEnd/>
                </a:ln>
                <a:solidFill>
                  <a:schemeClr val="accent2"/>
                </a:solidFill>
                <a:cs typeface="David"/>
              </a:rPr>
              <a:t>)</a:t>
            </a:r>
          </a:p>
        </p:txBody>
      </p:sp>
      <p:sp>
        <p:nvSpPr>
          <p:cNvPr id="280579" name="AutoShape 3"/>
          <p:cNvSpPr>
            <a:spLocks noChangeArrowheads="1"/>
          </p:cNvSpPr>
          <p:nvPr/>
        </p:nvSpPr>
        <p:spPr bwMode="auto">
          <a:xfrm>
            <a:off x="468313" y="1679575"/>
            <a:ext cx="8996362" cy="11652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a:t>שיפור מראה השכונה והרמת רף איכות החיים בה</a:t>
            </a:r>
            <a:r>
              <a:rPr lang="he-IL" sz="3600" dirty="0" smtClean="0"/>
              <a:t>.</a:t>
            </a:r>
            <a:endParaRPr lang="he-IL" sz="3600" dirty="0"/>
          </a:p>
        </p:txBody>
      </p:sp>
      <p:sp>
        <p:nvSpPr>
          <p:cNvPr id="280580" name="AutoShape 4"/>
          <p:cNvSpPr>
            <a:spLocks noChangeArrowheads="1"/>
          </p:cNvSpPr>
          <p:nvPr/>
        </p:nvSpPr>
        <p:spPr bwMode="auto">
          <a:xfrm>
            <a:off x="447675" y="3059112"/>
            <a:ext cx="9017000" cy="1303337"/>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a:t>רכישה </a:t>
            </a:r>
            <a:r>
              <a:rPr lang="he-IL" sz="3600" dirty="0" smtClean="0"/>
              <a:t>מרוכזת-החלפת בלוני גז. </a:t>
            </a:r>
            <a:endParaRPr lang="he-IL" sz="3600" dirty="0"/>
          </a:p>
        </p:txBody>
      </p:sp>
      <p:sp>
        <p:nvSpPr>
          <p:cNvPr id="280581" name="AutoShape 5"/>
          <p:cNvSpPr>
            <a:spLocks noChangeArrowheads="1"/>
          </p:cNvSpPr>
          <p:nvPr/>
        </p:nvSpPr>
        <p:spPr bwMode="auto">
          <a:xfrm>
            <a:off x="463550" y="4508500"/>
            <a:ext cx="8996363" cy="17621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חלוקת שי ט"ו בשבט לבתי התושבים. </a:t>
            </a:r>
            <a:endParaRPr lang="he-IL" sz="3600" dirty="0"/>
          </a:p>
        </p:txBody>
      </p:sp>
      <p:sp>
        <p:nvSpPr>
          <p:cNvPr id="13318" name="מציין מיקום של מספר שקופית 5"/>
          <p:cNvSpPr>
            <a:spLocks noGrp="1"/>
          </p:cNvSpPr>
          <p:nvPr>
            <p:ph type="sldNum" sz="quarter" idx="11"/>
          </p:nvPr>
        </p:nvSpPr>
        <p:spPr bwMode="auto">
          <a:noFill/>
          <a:ln>
            <a:miter lim="800000"/>
            <a:headEnd/>
            <a:tailEnd/>
          </a:ln>
        </p:spPr>
        <p:txBody>
          <a:bodyPr/>
          <a:lstStyle/>
          <a:p>
            <a:fld id="{9532B608-7F5C-4A38-B978-281873977C60}" type="slidenum">
              <a:rPr lang="he-IL"/>
              <a:pPr/>
              <a:t>5</a:t>
            </a:fld>
            <a:endParaRPr lang="en-US"/>
          </a:p>
        </p:txBody>
      </p:sp>
      <p:sp>
        <p:nvSpPr>
          <p:cNvPr id="13319" name="מציין מיקום של כותרת תחתונה 6"/>
          <p:cNvSpPr>
            <a:spLocks noGrp="1"/>
          </p:cNvSpPr>
          <p:nvPr>
            <p:ph type="ftr" sz="quarter" idx="10"/>
          </p:nvPr>
        </p:nvSpPr>
        <p:spPr bwMode="auto">
          <a:xfrm>
            <a:off x="0" y="6415088"/>
            <a:ext cx="2716213" cy="442912"/>
          </a:xfrm>
          <a:noFill/>
          <a:ln>
            <a:miter lim="800000"/>
            <a:headEnd/>
            <a:tailEnd/>
          </a:ln>
        </p:spPr>
        <p:txBody>
          <a:bodyPr/>
          <a:lstStyle/>
          <a:p>
            <a:pPr>
              <a:defRPr/>
            </a:pPr>
            <a:r>
              <a:rPr lang="he-IL" dirty="0" smtClean="0"/>
              <a:t>אסיפה כללית עמותת נאות עידן-  6.11.12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80579"/>
                                        </p:tgtEl>
                                        <p:attrNameLst>
                                          <p:attrName>style.visibility</p:attrName>
                                        </p:attrNameLst>
                                      </p:cBhvr>
                                      <p:to>
                                        <p:strVal val="visible"/>
                                      </p:to>
                                    </p:set>
                                    <p:animEffect transition="in" filter="wipe(right)">
                                      <p:cBhvr>
                                        <p:cTn id="7" dur="500"/>
                                        <p:tgtEl>
                                          <p:spTgt spid="280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80580"/>
                                        </p:tgtEl>
                                        <p:attrNameLst>
                                          <p:attrName>style.visibility</p:attrName>
                                        </p:attrNameLst>
                                      </p:cBhvr>
                                      <p:to>
                                        <p:strVal val="visible"/>
                                      </p:to>
                                    </p:set>
                                    <p:animEffect transition="in" filter="wipe(right)">
                                      <p:cBhvr>
                                        <p:cTn id="12" dur="500"/>
                                        <p:tgtEl>
                                          <p:spTgt spid="28058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80581"/>
                                        </p:tgtEl>
                                        <p:attrNameLst>
                                          <p:attrName>style.visibility</p:attrName>
                                        </p:attrNameLst>
                                      </p:cBhvr>
                                      <p:to>
                                        <p:strVal val="visible"/>
                                      </p:to>
                                    </p:set>
                                    <p:animEffect transition="in" filter="wipe(right)">
                                      <p:cBhvr>
                                        <p:cTn id="17" dur="500"/>
                                        <p:tgtEl>
                                          <p:spTgt spid="280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animBg="1" autoUpdateAnimBg="0"/>
      <p:bldP spid="280580" grpId="0" animBg="1" autoUpdateAnimBg="0"/>
      <p:bldP spid="280581"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981200" y="419100"/>
            <a:ext cx="6057899" cy="992189"/>
          </a:xfrm>
          <a:prstGeom prst="rect">
            <a:avLst/>
          </a:prstGeom>
        </p:spPr>
        <p:txBody>
          <a:bodyPr wrap="none" fromWordArt="1">
            <a:prstTxWarp prst="textPlain">
              <a:avLst>
                <a:gd name="adj" fmla="val 50000"/>
              </a:avLst>
            </a:prstTxWarp>
          </a:bodyPr>
          <a:lstStyle/>
          <a:p>
            <a:pPr algn="ctr" rtl="1">
              <a:defRPr/>
            </a:pPr>
            <a:r>
              <a:rPr lang="he-IL" sz="3600" kern="10" dirty="0" smtClean="0">
                <a:ln w="12700">
                  <a:solidFill>
                    <a:schemeClr val="tx1"/>
                  </a:solidFill>
                  <a:round/>
                  <a:headEnd/>
                  <a:tailEnd/>
                </a:ln>
                <a:solidFill>
                  <a:schemeClr val="accent2"/>
                </a:solidFill>
                <a:cs typeface="David"/>
              </a:rPr>
              <a:t>פעילות </a:t>
            </a:r>
            <a:r>
              <a:rPr lang="he-IL" sz="3600" kern="10" dirty="0">
                <a:ln w="12700">
                  <a:solidFill>
                    <a:schemeClr val="tx1"/>
                  </a:solidFill>
                  <a:round/>
                  <a:headEnd/>
                  <a:tailEnd/>
                </a:ln>
                <a:solidFill>
                  <a:schemeClr val="accent2"/>
                </a:solidFill>
                <a:cs typeface="David"/>
              </a:rPr>
              <a:t>וועד העמותה(</a:t>
            </a:r>
            <a:r>
              <a:rPr lang="he-IL" sz="2800" kern="10" dirty="0">
                <a:ln w="12700">
                  <a:solidFill>
                    <a:schemeClr val="tx1"/>
                  </a:solidFill>
                  <a:round/>
                  <a:headEnd/>
                  <a:tailEnd/>
                </a:ln>
                <a:solidFill>
                  <a:schemeClr val="accent2"/>
                </a:solidFill>
                <a:cs typeface="David"/>
              </a:rPr>
              <a:t>המשך</a:t>
            </a:r>
            <a:r>
              <a:rPr lang="he-IL" sz="3600" kern="10" dirty="0">
                <a:ln w="12700">
                  <a:solidFill>
                    <a:schemeClr val="tx1"/>
                  </a:solidFill>
                  <a:round/>
                  <a:headEnd/>
                  <a:tailEnd/>
                </a:ln>
                <a:solidFill>
                  <a:schemeClr val="accent2"/>
                </a:solidFill>
                <a:cs typeface="David"/>
              </a:rPr>
              <a:t>)</a:t>
            </a:r>
          </a:p>
        </p:txBody>
      </p:sp>
      <p:sp>
        <p:nvSpPr>
          <p:cNvPr id="280579" name="AutoShape 3"/>
          <p:cNvSpPr>
            <a:spLocks noChangeArrowheads="1"/>
          </p:cNvSpPr>
          <p:nvPr/>
        </p:nvSpPr>
        <p:spPr bwMode="auto">
          <a:xfrm>
            <a:off x="468313" y="1679575"/>
            <a:ext cx="8996362" cy="11652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המשך הטיפול בבקשה לשינוי תב"ע למכולת.</a:t>
            </a:r>
            <a:endParaRPr lang="he-IL" sz="3600" dirty="0"/>
          </a:p>
        </p:txBody>
      </p:sp>
      <p:sp>
        <p:nvSpPr>
          <p:cNvPr id="280580" name="AutoShape 4"/>
          <p:cNvSpPr>
            <a:spLocks noChangeArrowheads="1"/>
          </p:cNvSpPr>
          <p:nvPr/>
        </p:nvSpPr>
        <p:spPr bwMode="auto">
          <a:xfrm>
            <a:off x="447675" y="3059112"/>
            <a:ext cx="9017000" cy="1246187"/>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בניית אתר אינטרנט חדש לעמותה .</a:t>
            </a:r>
            <a:endParaRPr lang="he-IL" sz="3600" dirty="0"/>
          </a:p>
        </p:txBody>
      </p:sp>
      <p:sp>
        <p:nvSpPr>
          <p:cNvPr id="280581" name="AutoShape 5"/>
          <p:cNvSpPr>
            <a:spLocks noChangeArrowheads="1"/>
          </p:cNvSpPr>
          <p:nvPr/>
        </p:nvSpPr>
        <p:spPr bwMode="auto">
          <a:xfrm>
            <a:off x="463550" y="4508500"/>
            <a:ext cx="8996363" cy="17621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הפצת מידע עדכני לתושבי השכונה באמצעות הדוא"ל.</a:t>
            </a:r>
            <a:endParaRPr lang="he-IL" sz="3600" dirty="0"/>
          </a:p>
        </p:txBody>
      </p:sp>
      <p:sp>
        <p:nvSpPr>
          <p:cNvPr id="13318" name="מציין מיקום של מספר שקופית 5"/>
          <p:cNvSpPr>
            <a:spLocks noGrp="1"/>
          </p:cNvSpPr>
          <p:nvPr>
            <p:ph type="sldNum" sz="quarter" idx="11"/>
          </p:nvPr>
        </p:nvSpPr>
        <p:spPr bwMode="auto">
          <a:noFill/>
          <a:ln>
            <a:miter lim="800000"/>
            <a:headEnd/>
            <a:tailEnd/>
          </a:ln>
        </p:spPr>
        <p:txBody>
          <a:bodyPr/>
          <a:lstStyle/>
          <a:p>
            <a:fld id="{9532B608-7F5C-4A38-B978-281873977C60}" type="slidenum">
              <a:rPr lang="he-IL"/>
              <a:pPr/>
              <a:t>6</a:t>
            </a:fld>
            <a:endParaRPr lang="en-US"/>
          </a:p>
        </p:txBody>
      </p:sp>
      <p:sp>
        <p:nvSpPr>
          <p:cNvPr id="13319" name="מציין מיקום של כותרת תחתונה 6"/>
          <p:cNvSpPr>
            <a:spLocks noGrp="1"/>
          </p:cNvSpPr>
          <p:nvPr>
            <p:ph type="ftr" sz="quarter" idx="10"/>
          </p:nvPr>
        </p:nvSpPr>
        <p:spPr bwMode="auto">
          <a:xfrm>
            <a:off x="227012" y="6415088"/>
            <a:ext cx="2716213" cy="442912"/>
          </a:xfrm>
          <a:noFill/>
          <a:ln>
            <a:miter lim="800000"/>
            <a:headEnd/>
            <a:tailEnd/>
          </a:ln>
        </p:spPr>
        <p:txBody>
          <a:bodyPr/>
          <a:lstStyle/>
          <a:p>
            <a:pPr>
              <a:defRPr/>
            </a:pPr>
            <a:r>
              <a:rPr lang="he-IL" dirty="0" smtClean="0"/>
              <a:t>אסיפה כללית עמותת נאות עידן-  6.11.12</a:t>
            </a:r>
            <a:endParaRPr lang="en-US" dirty="0"/>
          </a:p>
        </p:txBody>
      </p:sp>
    </p:spTree>
    <p:extLst>
      <p:ext uri="{BB962C8B-B14F-4D97-AF65-F5344CB8AC3E}">
        <p14:creationId xmlns:p14="http://schemas.microsoft.com/office/powerpoint/2010/main" val="90205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80579"/>
                                        </p:tgtEl>
                                        <p:attrNameLst>
                                          <p:attrName>style.visibility</p:attrName>
                                        </p:attrNameLst>
                                      </p:cBhvr>
                                      <p:to>
                                        <p:strVal val="visible"/>
                                      </p:to>
                                    </p:set>
                                    <p:animEffect transition="in" filter="wipe(right)">
                                      <p:cBhvr>
                                        <p:cTn id="7" dur="500"/>
                                        <p:tgtEl>
                                          <p:spTgt spid="280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80580"/>
                                        </p:tgtEl>
                                        <p:attrNameLst>
                                          <p:attrName>style.visibility</p:attrName>
                                        </p:attrNameLst>
                                      </p:cBhvr>
                                      <p:to>
                                        <p:strVal val="visible"/>
                                      </p:to>
                                    </p:set>
                                    <p:animEffect transition="in" filter="wipe(right)">
                                      <p:cBhvr>
                                        <p:cTn id="12" dur="500"/>
                                        <p:tgtEl>
                                          <p:spTgt spid="28058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80581"/>
                                        </p:tgtEl>
                                        <p:attrNameLst>
                                          <p:attrName>style.visibility</p:attrName>
                                        </p:attrNameLst>
                                      </p:cBhvr>
                                      <p:to>
                                        <p:strVal val="visible"/>
                                      </p:to>
                                    </p:set>
                                    <p:animEffect transition="in" filter="wipe(right)">
                                      <p:cBhvr>
                                        <p:cTn id="17" dur="500"/>
                                        <p:tgtEl>
                                          <p:spTgt spid="280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animBg="1" autoUpdateAnimBg="0"/>
      <p:bldP spid="280580" grpId="0" animBg="1" autoUpdateAnimBg="0"/>
      <p:bldP spid="28058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981200" y="419100"/>
            <a:ext cx="6057899" cy="992189"/>
          </a:xfrm>
          <a:prstGeom prst="rect">
            <a:avLst/>
          </a:prstGeom>
        </p:spPr>
        <p:txBody>
          <a:bodyPr wrap="none" fromWordArt="1">
            <a:prstTxWarp prst="textPlain">
              <a:avLst>
                <a:gd name="adj" fmla="val 50000"/>
              </a:avLst>
            </a:prstTxWarp>
          </a:bodyPr>
          <a:lstStyle/>
          <a:p>
            <a:pPr algn="ctr" rtl="1">
              <a:defRPr/>
            </a:pPr>
            <a:r>
              <a:rPr lang="he-IL" sz="3600" kern="10" dirty="0" smtClean="0">
                <a:ln w="12700">
                  <a:solidFill>
                    <a:schemeClr val="tx1"/>
                  </a:solidFill>
                  <a:round/>
                  <a:headEnd/>
                  <a:tailEnd/>
                </a:ln>
                <a:solidFill>
                  <a:schemeClr val="accent2"/>
                </a:solidFill>
                <a:cs typeface="David"/>
              </a:rPr>
              <a:t>פעילות </a:t>
            </a:r>
            <a:r>
              <a:rPr lang="he-IL" sz="3600" kern="10" dirty="0">
                <a:ln w="12700">
                  <a:solidFill>
                    <a:schemeClr val="tx1"/>
                  </a:solidFill>
                  <a:round/>
                  <a:headEnd/>
                  <a:tailEnd/>
                </a:ln>
                <a:solidFill>
                  <a:schemeClr val="accent2"/>
                </a:solidFill>
                <a:cs typeface="David"/>
              </a:rPr>
              <a:t>וועד העמותה(</a:t>
            </a:r>
            <a:r>
              <a:rPr lang="he-IL" sz="2800" kern="10" dirty="0">
                <a:ln w="12700">
                  <a:solidFill>
                    <a:schemeClr val="tx1"/>
                  </a:solidFill>
                  <a:round/>
                  <a:headEnd/>
                  <a:tailEnd/>
                </a:ln>
                <a:solidFill>
                  <a:schemeClr val="accent2"/>
                </a:solidFill>
                <a:cs typeface="David"/>
              </a:rPr>
              <a:t>המשך</a:t>
            </a:r>
            <a:r>
              <a:rPr lang="he-IL" sz="3600" kern="10" dirty="0">
                <a:ln w="12700">
                  <a:solidFill>
                    <a:schemeClr val="tx1"/>
                  </a:solidFill>
                  <a:round/>
                  <a:headEnd/>
                  <a:tailEnd/>
                </a:ln>
                <a:solidFill>
                  <a:schemeClr val="accent2"/>
                </a:solidFill>
                <a:cs typeface="David"/>
              </a:rPr>
              <a:t>)</a:t>
            </a:r>
          </a:p>
        </p:txBody>
      </p:sp>
      <p:sp>
        <p:nvSpPr>
          <p:cNvPr id="280579" name="AutoShape 3"/>
          <p:cNvSpPr>
            <a:spLocks noChangeArrowheads="1"/>
          </p:cNvSpPr>
          <p:nvPr/>
        </p:nvSpPr>
        <p:spPr bwMode="auto">
          <a:xfrm>
            <a:off x="468313" y="1679575"/>
            <a:ext cx="8996362" cy="11652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smtClean="0"/>
              <a:t>בחינת עוצמת התאורה ברחובות.</a:t>
            </a:r>
            <a:endParaRPr lang="he-IL" sz="3600" dirty="0"/>
          </a:p>
        </p:txBody>
      </p:sp>
      <p:sp>
        <p:nvSpPr>
          <p:cNvPr id="280580" name="AutoShape 4"/>
          <p:cNvSpPr>
            <a:spLocks noChangeArrowheads="1"/>
          </p:cNvSpPr>
          <p:nvPr/>
        </p:nvSpPr>
        <p:spPr bwMode="auto">
          <a:xfrm>
            <a:off x="447675" y="3059112"/>
            <a:ext cx="9017000" cy="1246187"/>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a:t>חגיגות 30 לשכונה.</a:t>
            </a:r>
          </a:p>
        </p:txBody>
      </p:sp>
      <p:sp>
        <p:nvSpPr>
          <p:cNvPr id="280581" name="AutoShape 5"/>
          <p:cNvSpPr>
            <a:spLocks noChangeArrowheads="1"/>
          </p:cNvSpPr>
          <p:nvPr/>
        </p:nvSpPr>
        <p:spPr bwMode="auto">
          <a:xfrm>
            <a:off x="463550" y="4508500"/>
            <a:ext cx="8996363" cy="1762125"/>
          </a:xfrm>
          <a:prstGeom prst="cube">
            <a:avLst>
              <a:gd name="adj" fmla="val 12500"/>
            </a:avLst>
          </a:prstGeom>
          <a:solidFill>
            <a:srgbClr val="FFFF99"/>
          </a:solidFill>
          <a:ln w="9525">
            <a:solidFill>
              <a:schemeClr val="tx1"/>
            </a:solidFill>
            <a:miter lim="800000"/>
            <a:headEnd/>
            <a:tailEnd/>
          </a:ln>
        </p:spPr>
        <p:txBody>
          <a:bodyPr anchor="ctr"/>
          <a:lstStyle/>
          <a:p>
            <a:pPr algn="r" rtl="1">
              <a:lnSpc>
                <a:spcPct val="110000"/>
              </a:lnSpc>
            </a:pPr>
            <a:r>
              <a:rPr lang="he-IL" sz="3600" dirty="0"/>
              <a:t>נושאים נוספים בהתאם להתייחסות חברי </a:t>
            </a:r>
            <a:r>
              <a:rPr lang="he-IL" sz="3600" dirty="0" smtClean="0"/>
              <a:t>העמותה</a:t>
            </a:r>
            <a:endParaRPr lang="he-IL" sz="3600" dirty="0"/>
          </a:p>
        </p:txBody>
      </p:sp>
      <p:sp>
        <p:nvSpPr>
          <p:cNvPr id="13318" name="מציין מיקום של מספר שקופית 5"/>
          <p:cNvSpPr>
            <a:spLocks noGrp="1"/>
          </p:cNvSpPr>
          <p:nvPr>
            <p:ph type="sldNum" sz="quarter" idx="11"/>
          </p:nvPr>
        </p:nvSpPr>
        <p:spPr bwMode="auto">
          <a:noFill/>
          <a:ln>
            <a:miter lim="800000"/>
            <a:headEnd/>
            <a:tailEnd/>
          </a:ln>
        </p:spPr>
        <p:txBody>
          <a:bodyPr/>
          <a:lstStyle/>
          <a:p>
            <a:fld id="{9532B608-7F5C-4A38-B978-281873977C60}" type="slidenum">
              <a:rPr lang="he-IL"/>
              <a:pPr/>
              <a:t>7</a:t>
            </a:fld>
            <a:endParaRPr lang="en-US"/>
          </a:p>
        </p:txBody>
      </p:sp>
      <p:sp>
        <p:nvSpPr>
          <p:cNvPr id="13319" name="מציין מיקום של כותרת תחתונה 6"/>
          <p:cNvSpPr>
            <a:spLocks noGrp="1"/>
          </p:cNvSpPr>
          <p:nvPr>
            <p:ph type="ftr" sz="quarter" idx="10"/>
          </p:nvPr>
        </p:nvSpPr>
        <p:spPr bwMode="auto">
          <a:xfrm>
            <a:off x="227012" y="6415088"/>
            <a:ext cx="2716213" cy="442912"/>
          </a:xfrm>
          <a:noFill/>
          <a:ln>
            <a:miter lim="800000"/>
            <a:headEnd/>
            <a:tailEnd/>
          </a:ln>
        </p:spPr>
        <p:txBody>
          <a:bodyPr/>
          <a:lstStyle/>
          <a:p>
            <a:pPr>
              <a:defRPr/>
            </a:pPr>
            <a:r>
              <a:rPr lang="he-IL" dirty="0" smtClean="0"/>
              <a:t>אסיפה כללית עמותת נאות עידן-  6.11.12</a:t>
            </a:r>
            <a:endParaRPr lang="en-US" dirty="0"/>
          </a:p>
        </p:txBody>
      </p:sp>
    </p:spTree>
    <p:extLst>
      <p:ext uri="{BB962C8B-B14F-4D97-AF65-F5344CB8AC3E}">
        <p14:creationId xmlns:p14="http://schemas.microsoft.com/office/powerpoint/2010/main" val="102808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80579"/>
                                        </p:tgtEl>
                                        <p:attrNameLst>
                                          <p:attrName>style.visibility</p:attrName>
                                        </p:attrNameLst>
                                      </p:cBhvr>
                                      <p:to>
                                        <p:strVal val="visible"/>
                                      </p:to>
                                    </p:set>
                                    <p:animEffect transition="in" filter="wipe(right)">
                                      <p:cBhvr>
                                        <p:cTn id="7" dur="500"/>
                                        <p:tgtEl>
                                          <p:spTgt spid="280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80580"/>
                                        </p:tgtEl>
                                        <p:attrNameLst>
                                          <p:attrName>style.visibility</p:attrName>
                                        </p:attrNameLst>
                                      </p:cBhvr>
                                      <p:to>
                                        <p:strVal val="visible"/>
                                      </p:to>
                                    </p:set>
                                    <p:animEffect transition="in" filter="wipe(right)">
                                      <p:cBhvr>
                                        <p:cTn id="12" dur="500"/>
                                        <p:tgtEl>
                                          <p:spTgt spid="28058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80581"/>
                                        </p:tgtEl>
                                        <p:attrNameLst>
                                          <p:attrName>style.visibility</p:attrName>
                                        </p:attrNameLst>
                                      </p:cBhvr>
                                      <p:to>
                                        <p:strVal val="visible"/>
                                      </p:to>
                                    </p:set>
                                    <p:animEffect transition="in" filter="wipe(right)">
                                      <p:cBhvr>
                                        <p:cTn id="17" dur="500"/>
                                        <p:tgtEl>
                                          <p:spTgt spid="280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animBg="1" autoUpdateAnimBg="0"/>
      <p:bldP spid="280580" grpId="0" animBg="1" autoUpdateAnimBg="0"/>
      <p:bldP spid="28058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138792" y="1352775"/>
            <a:ext cx="9271908" cy="5109809"/>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10000"/>
              </a:lnSpc>
            </a:pPr>
            <a:endParaRPr lang="he-IL" sz="3200" dirty="0" smtClean="0">
              <a:solidFill>
                <a:srgbClr val="FF0000"/>
              </a:solidFill>
            </a:endParaRPr>
          </a:p>
          <a:p>
            <a:pPr algn="r" rtl="1">
              <a:lnSpc>
                <a:spcPct val="110000"/>
              </a:lnSpc>
            </a:pPr>
            <a:r>
              <a:rPr lang="he-IL" sz="2800" dirty="0" smtClean="0">
                <a:solidFill>
                  <a:srgbClr val="FF0000"/>
                </a:solidFill>
              </a:rPr>
              <a:t>שיפור הביטחון האישי של תושבי השכונה.</a:t>
            </a:r>
            <a:endParaRPr lang="en-US" sz="2800" dirty="0" smtClean="0">
              <a:solidFill>
                <a:srgbClr val="FF0000"/>
              </a:solidFill>
            </a:endParaRPr>
          </a:p>
          <a:p>
            <a:pPr algn="r" rtl="1"/>
            <a:r>
              <a:rPr lang="he-IL" sz="2800" dirty="0" smtClean="0"/>
              <a:t>-בעקבות גל פריצות לבתים בשכונה קיימנו אסיפת חירום שכונתית בהשתתפות מפקד תחנת משטרת יבנה ונציגי העירייה.</a:t>
            </a:r>
          </a:p>
          <a:p>
            <a:pPr algn="r" rtl="1"/>
            <a:r>
              <a:rPr lang="he-IL" sz="2800" dirty="0" smtClean="0"/>
              <a:t>-העירייה בשילוב משטרת ישראל החלה להפעיל 3 ניידות שיטור משולב שמסיירות 24 שעות ביממה בכל רחבי יבנה.</a:t>
            </a:r>
          </a:p>
          <a:p>
            <a:pPr algn="r" rtl="1"/>
            <a:r>
              <a:rPr lang="he-IL" sz="2800" dirty="0" smtClean="0"/>
              <a:t>-פרויקט רישות העיר במצלמות שמשדרות בזמן אמת למוקד העירוני אמור לפעול באופן מבצעי החל מ-15.11.12 (כבר כיום מעביר דיווחים)</a:t>
            </a:r>
          </a:p>
          <a:p>
            <a:pPr algn="r" rtl="1"/>
            <a:r>
              <a:rPr lang="he-IL" sz="2800" dirty="0" smtClean="0"/>
              <a:t>-יזמנו קורס להכשרת משמר השכונה. התקיימו כבר 2 מחזורים ופעילות משמר השכונה החלה לפעול. (בקרוב מחזור נוסף)</a:t>
            </a:r>
            <a:endParaRPr lang="he-IL" sz="28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436562" y="643413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8</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WordArt 2"/>
          <p:cNvSpPr>
            <a:spLocks noChangeArrowheads="1" noChangeShapeType="1" noTextEdit="1"/>
          </p:cNvSpPr>
          <p:nvPr/>
        </p:nvSpPr>
        <p:spPr bwMode="auto">
          <a:xfrm>
            <a:off x="2917371" y="740229"/>
            <a:ext cx="4310743" cy="742496"/>
          </a:xfrm>
          <a:prstGeom prst="rect">
            <a:avLst/>
          </a:prstGeom>
        </p:spPr>
        <p:txBody>
          <a:bodyPr wrap="none" fromWordArt="1">
            <a:prstTxWarp prst="textPlain">
              <a:avLst>
                <a:gd name="adj" fmla="val 50000"/>
              </a:avLst>
            </a:prstTxWarp>
          </a:bodyPr>
          <a:lstStyle/>
          <a:p>
            <a:pPr algn="ctr" rtl="1">
              <a:defRPr/>
            </a:pPr>
            <a:r>
              <a:rPr lang="he-IL" sz="3600" kern="10" dirty="0">
                <a:ln w="12700">
                  <a:solidFill>
                    <a:schemeClr val="tx1"/>
                  </a:solidFill>
                  <a:round/>
                  <a:headEnd/>
                  <a:tailEnd/>
                </a:ln>
                <a:solidFill>
                  <a:schemeClr val="accent2"/>
                </a:solidFill>
                <a:latin typeface="Tahoma"/>
                <a:cs typeface="Tahoma"/>
              </a:rPr>
              <a:t>פעילויות וועד העמותה- (</a:t>
            </a:r>
            <a:r>
              <a:rPr lang="he-IL" sz="2800" kern="10" dirty="0">
                <a:ln w="12700">
                  <a:solidFill>
                    <a:schemeClr val="tx1"/>
                  </a:solidFill>
                  <a:round/>
                  <a:headEnd/>
                  <a:tailEnd/>
                </a:ln>
                <a:solidFill>
                  <a:schemeClr val="accent2"/>
                </a:solidFill>
                <a:latin typeface="Tahoma"/>
                <a:cs typeface="Tahoma"/>
              </a:rPr>
              <a:t>המשך</a:t>
            </a:r>
            <a:r>
              <a:rPr lang="he-IL" sz="3600" kern="10" dirty="0">
                <a:ln w="12700">
                  <a:solidFill>
                    <a:schemeClr val="tx1"/>
                  </a:solidFill>
                  <a:round/>
                  <a:headEnd/>
                  <a:tailEnd/>
                </a:ln>
                <a:solidFill>
                  <a:schemeClr val="accent2"/>
                </a:solidFill>
                <a:latin typeface="Tahoma"/>
                <a:cs typeface="Tahoma"/>
              </a:rPr>
              <a:t>)</a:t>
            </a:r>
          </a:p>
        </p:txBody>
      </p:sp>
      <p:sp>
        <p:nvSpPr>
          <p:cNvPr id="259081" name="AutoShape 9"/>
          <p:cNvSpPr>
            <a:spLocks noChangeArrowheads="1"/>
          </p:cNvSpPr>
          <p:nvPr/>
        </p:nvSpPr>
        <p:spPr bwMode="auto">
          <a:xfrm>
            <a:off x="381000" y="1562100"/>
            <a:ext cx="9201150" cy="4838700"/>
          </a:xfrm>
          <a:prstGeom prst="bevel">
            <a:avLst>
              <a:gd name="adj" fmla="val 5051"/>
            </a:avLst>
          </a:prstGeom>
          <a:solidFill>
            <a:srgbClr val="FFFF99"/>
          </a:solidFill>
          <a:ln w="9525">
            <a:solidFill>
              <a:schemeClr val="tx1"/>
            </a:solidFill>
            <a:miter lim="800000"/>
            <a:headEnd/>
            <a:tailEnd/>
          </a:ln>
        </p:spPr>
        <p:txBody>
          <a:bodyPr anchor="ctr"/>
          <a:lstStyle/>
          <a:p>
            <a:pPr algn="r" rtl="1">
              <a:lnSpc>
                <a:spcPct val="170000"/>
              </a:lnSpc>
            </a:pPr>
            <a:r>
              <a:rPr lang="he-IL" sz="2800" dirty="0"/>
              <a:t> </a:t>
            </a: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en-US" sz="3200" dirty="0">
              <a:solidFill>
                <a:srgbClr val="FF0000"/>
              </a:solidFill>
            </a:endParaRPr>
          </a:p>
          <a:p>
            <a:pPr algn="r" rtl="1">
              <a:lnSpc>
                <a:spcPct val="110000"/>
              </a:lnSpc>
            </a:pPr>
            <a:r>
              <a:rPr lang="he-IL" sz="3200" dirty="0" smtClean="0">
                <a:solidFill>
                  <a:srgbClr val="FF0000"/>
                </a:solidFill>
                <a:latin typeface="Arial" pitchFamily="34" charset="0"/>
              </a:rPr>
              <a:t>החלפת תשתית המים בשכונה. </a:t>
            </a:r>
            <a:endParaRPr lang="en-US" sz="3200" dirty="0" smtClean="0">
              <a:solidFill>
                <a:srgbClr val="FF0000"/>
              </a:solidFill>
            </a:endParaRPr>
          </a:p>
          <a:p>
            <a:pPr algn="r" rtl="1"/>
            <a:r>
              <a:rPr lang="he-IL" sz="3600" dirty="0" smtClean="0"/>
              <a:t>-הסתיים פרויקט החלפת תשתית המים בכל רחובות השכונה.</a:t>
            </a:r>
          </a:p>
          <a:p>
            <a:pPr algn="r" rtl="1"/>
            <a:r>
              <a:rPr lang="he-IL" sz="3600" dirty="0" smtClean="0"/>
              <a:t>-כחלק מהפרויקט הותקנו ברזי כבוי בכל הלופים והרחובות הראשיים בהתאם לתקן המחייב.</a:t>
            </a:r>
          </a:p>
          <a:p>
            <a:pPr algn="r" rtl="1"/>
            <a:r>
              <a:rPr lang="he-IL" sz="3600" dirty="0" smtClean="0"/>
              <a:t>-הלחץ שהתאגיד מחויב לו 2.5 אט' ובפועל יש כעת כ-4 אט' בכל כניסה לבית.</a:t>
            </a:r>
          </a:p>
          <a:p>
            <a:pPr algn="r" rtl="1"/>
            <a:r>
              <a:rPr lang="he-IL" sz="3600" dirty="0" smtClean="0"/>
              <a:t> </a:t>
            </a:r>
            <a:endParaRPr lang="he-IL" sz="3600" dirty="0"/>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a:p>
            <a:pPr algn="r" rtl="1">
              <a:lnSpc>
                <a:spcPct val="170000"/>
              </a:lnSpc>
            </a:pPr>
            <a:endParaRPr lang="he-IL" sz="3200" dirty="0">
              <a:solidFill>
                <a:srgbClr val="FF0000"/>
              </a:solidFill>
            </a:endParaRPr>
          </a:p>
        </p:txBody>
      </p:sp>
      <p:sp>
        <p:nvSpPr>
          <p:cNvPr id="22532" name="מציין מיקום של כותרת תחתונה 4"/>
          <p:cNvSpPr>
            <a:spLocks noGrp="1"/>
          </p:cNvSpPr>
          <p:nvPr>
            <p:ph type="ftr" sz="quarter" idx="10"/>
          </p:nvPr>
        </p:nvSpPr>
        <p:spPr bwMode="auto">
          <a:xfrm>
            <a:off x="0" y="6415088"/>
            <a:ext cx="3094038" cy="442912"/>
          </a:xfrm>
          <a:noFill/>
          <a:ln>
            <a:miter lim="800000"/>
            <a:headEnd/>
            <a:tailEnd/>
          </a:ln>
        </p:spPr>
        <p:txBody>
          <a:bodyPr/>
          <a:lstStyle/>
          <a:p>
            <a:pPr>
              <a:defRPr/>
            </a:pPr>
            <a:r>
              <a:rPr lang="he-IL" dirty="0" smtClean="0"/>
              <a:t>אסיפה כללית עמותת נאות עידן-  6.11.12</a:t>
            </a:r>
            <a:endParaRPr lang="en-US" dirty="0"/>
          </a:p>
        </p:txBody>
      </p:sp>
      <p:sp>
        <p:nvSpPr>
          <p:cNvPr id="22533" name="מציין מיקום של מספר שקופית 3"/>
          <p:cNvSpPr>
            <a:spLocks noGrp="1"/>
          </p:cNvSpPr>
          <p:nvPr>
            <p:ph type="sldNum" sz="quarter" idx="11"/>
          </p:nvPr>
        </p:nvSpPr>
        <p:spPr bwMode="auto">
          <a:noFill/>
          <a:ln>
            <a:miter lim="800000"/>
            <a:headEnd/>
            <a:tailEnd/>
          </a:ln>
        </p:spPr>
        <p:txBody>
          <a:bodyPr/>
          <a:lstStyle/>
          <a:p>
            <a:fld id="{FEB259C1-7CC7-4B82-8015-8EA809C25EA0}" type="slidenum">
              <a:rPr lang="he-IL"/>
              <a:pPr/>
              <a:t>9</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9081"/>
                                        </p:tgtEl>
                                        <p:attrNameLst>
                                          <p:attrName>style.visibility</p:attrName>
                                        </p:attrNameLst>
                                      </p:cBhvr>
                                      <p:to>
                                        <p:strVal val="visible"/>
                                      </p:to>
                                    </p:set>
                                    <p:animEffect transition="in" filter="box(out)">
                                      <p:cBhvr>
                                        <p:cTn id="7" dur="500"/>
                                        <p:tgtEl>
                                          <p:spTgt spid="259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81" grpId="0" animBg="1"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טרק">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טרק">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טרק">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10.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11.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12.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3.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4.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5.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6.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7.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8.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9.xml><?xml version="1.0" encoding="utf-8"?>
<a:themeOverride xmlns:a="http://schemas.openxmlformats.org/drawingml/2006/main">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15082</TotalTime>
  <Words>1132</Words>
  <Application>Microsoft Office PowerPoint</Application>
  <PresentationFormat>A4 Paper (210x297 mm)</PresentationFormat>
  <Paragraphs>248</Paragraphs>
  <Slides>20</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20</vt:i4>
      </vt:variant>
    </vt:vector>
  </HeadingPairs>
  <TitlesOfParts>
    <vt:vector size="21" baseType="lpstr">
      <vt:lpstr>טרק</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demco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ללא כותרת שקופית</dc:title>
  <dc:creator>nachum</dc:creator>
  <cp:lastModifiedBy>moti</cp:lastModifiedBy>
  <cp:revision>875</cp:revision>
  <cp:lastPrinted>2003-03-11T12:55:32Z</cp:lastPrinted>
  <dcterms:created xsi:type="dcterms:W3CDTF">1998-05-18T08:01:50Z</dcterms:created>
  <dcterms:modified xsi:type="dcterms:W3CDTF">2012-11-18T19:20:43Z</dcterms:modified>
</cp:coreProperties>
</file>